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32"/>
  </p:notesMasterIdLst>
  <p:handoutMasterIdLst>
    <p:handoutMasterId r:id="rId33"/>
  </p:handoutMasterIdLst>
  <p:sldIdLst>
    <p:sldId id="256" r:id="rId2"/>
    <p:sldId id="343"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24D"/>
    <a:srgbClr val="5B86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622"/>
  </p:normalViewPr>
  <p:slideViewPr>
    <p:cSldViewPr snapToGrid="0" snapToObjects="1">
      <p:cViewPr varScale="1">
        <p:scale>
          <a:sx n="98" d="100"/>
          <a:sy n="98" d="100"/>
        </p:scale>
        <p:origin x="2040" y="19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4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B6B1-5441-9644-AE1C-BB7EA5DBA264}" type="datetimeFigureOut">
              <a:rPr lang="en-US" smtClean="0"/>
              <a:pPr/>
              <a:t>9/22/20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300CC7-81E2-B842-8904-673E09748720}" type="slidenum">
              <a:rPr lang="en-US" smtClean="0"/>
              <a:pPr/>
              <a:t>‹#›</a:t>
            </a:fld>
            <a:endParaRPr lang="en-US"/>
          </a:p>
        </p:txBody>
      </p:sp>
    </p:spTree>
    <p:extLst>
      <p:ext uri="{BB962C8B-B14F-4D97-AF65-F5344CB8AC3E}">
        <p14:creationId xmlns:p14="http://schemas.microsoft.com/office/powerpoint/2010/main" val="2861766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8819-472C-A14B-95BF-39C94BA106B2}" type="datetimeFigureOut">
              <a:rPr lang="en-US" smtClean="0"/>
              <a:pPr/>
              <a:t>9/22/20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F38C2-4548-F541-8261-4C1D96E7A166}" type="slidenum">
              <a:rPr lang="en-US" smtClean="0"/>
              <a:pPr/>
              <a:t>‹#›</a:t>
            </a:fld>
            <a:endParaRPr lang="en-US"/>
          </a:p>
        </p:txBody>
      </p:sp>
    </p:spTree>
    <p:extLst>
      <p:ext uri="{BB962C8B-B14F-4D97-AF65-F5344CB8AC3E}">
        <p14:creationId xmlns:p14="http://schemas.microsoft.com/office/powerpoint/2010/main" val="322458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trail of crumbs Hansel dropped in the woods so he and Gretel could find their way back home: In the original story, H &amp; G’s stepmother persuades their father to lose them in the forest during lean times so the whole family won’t have to starve. The suspicious and resourceful H spoils the plot by dropping pebbles on the way in and following them home. But the next time (!) H is forced to use breadcrumbs instead, which prove to be a less-than-suitable substitute since birds eat them before H &amp; G can retrace their steps. Eventually the tale devolves into attempted cannibalism, grand larceny, and immolation, but basically it’s a story about how unpleasant it is to be lost</a:t>
            </a:r>
          </a:p>
        </p:txBody>
      </p:sp>
      <p:sp>
        <p:nvSpPr>
          <p:cNvPr id="4" name="Slide Number Placeholder 3"/>
          <p:cNvSpPr>
            <a:spLocks noGrp="1"/>
          </p:cNvSpPr>
          <p:nvPr>
            <p:ph type="sldNum" sz="quarter" idx="10"/>
          </p:nvPr>
        </p:nvSpPr>
        <p:spPr/>
        <p:txBody>
          <a:bodyPr/>
          <a:lstStyle/>
          <a:p>
            <a:fld id="{CB4F38C2-4548-F541-8261-4C1D96E7A166}" type="slidenum">
              <a:rPr lang="en-US" smtClean="0"/>
              <a:pPr/>
              <a:t>18</a:t>
            </a:fld>
            <a:endParaRPr lang="en-US"/>
          </a:p>
        </p:txBody>
      </p:sp>
    </p:spTree>
    <p:extLst>
      <p:ext uri="{BB962C8B-B14F-4D97-AF65-F5344CB8AC3E}">
        <p14:creationId xmlns:p14="http://schemas.microsoft.com/office/powerpoint/2010/main" val="788297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7" name="Footer Placeholder 6"/>
          <p:cNvSpPr>
            <a:spLocks noGrp="1"/>
          </p:cNvSpPr>
          <p:nvPr>
            <p:ph type="ftr" sz="quarter" idx="10"/>
          </p:nvPr>
        </p:nvSpPr>
        <p:spPr/>
        <p:txBody>
          <a:bodyPr/>
          <a:lstStyle/>
          <a:p>
            <a:r>
              <a:rPr lang="en-US" dirty="0"/>
              <a:t>Lecture 2</a:t>
            </a:r>
          </a:p>
        </p:txBody>
      </p:sp>
      <p:sp>
        <p:nvSpPr>
          <p:cNvPr id="8" name="Date Placeholder 7"/>
          <p:cNvSpPr>
            <a:spLocks noGrp="1"/>
          </p:cNvSpPr>
          <p:nvPr>
            <p:ph type="dt" sz="half" idx="11"/>
          </p:nvPr>
        </p:nvSpPr>
        <p:spPr/>
        <p:txBody>
          <a:bodyPr/>
          <a:lstStyle/>
          <a:p>
            <a:r>
              <a:rPr lang="en-GB" dirty="0"/>
              <a:t>17/09/2020</a:t>
            </a:r>
            <a:endParaRPr lang="en-US" dirty="0"/>
          </a:p>
        </p:txBody>
      </p:sp>
      <p:sp>
        <p:nvSpPr>
          <p:cNvPr id="9" name="Slide Number Placeholder 8"/>
          <p:cNvSpPr>
            <a:spLocks noGrp="1"/>
          </p:cNvSpPr>
          <p:nvPr>
            <p:ph type="sldNum" sz="quarter" idx="12"/>
          </p:nvPr>
        </p:nvSpPr>
        <p:spPr/>
        <p:txBody>
          <a:bodyPr/>
          <a:lstStyle/>
          <a:p>
            <a:fld id="{1D5CD492-2BC6-F348-9965-EC1D86DF57A8}" type="slidenum">
              <a:rPr lang="en-US" smtClean="0"/>
              <a:t>‹#›</a:t>
            </a:fld>
            <a:endParaRPr lang="en-U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r>
              <a:rPr lang="en-GB" dirty="0"/>
              <a:t>17/09/2020</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6"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2970207B-D522-9843-9370-2EDD2ED326F5}" type="slidenum">
              <a:rPr lang="en-GB" smtClean="0"/>
              <a:pPr>
                <a:defRPr/>
              </a:pPr>
              <a:t>‹#›</a:t>
            </a:fld>
            <a:endParaRPr lang="en-GB" dirty="0"/>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r>
              <a:rPr lang="en-GB" dirty="0"/>
              <a:t>17/09/2020</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6"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r>
              <a:rPr lang="en-GB"/>
              <a:t>Presentation title - </a:t>
            </a:r>
            <a:fld id="{DA4E4A1D-F72B-1945-8E69-DB5636470060}" type="slidenum">
              <a:rPr lang="en-GB" smtClean="0"/>
              <a:pPr>
                <a:defRPr/>
              </a:pPr>
              <a:t>‹#›</a:t>
            </a:fld>
            <a:endParaRPr lang="en-GB"/>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spcBef>
                <a:spcPts val="600"/>
              </a:spcBef>
              <a:spcAft>
                <a:spcPts val="600"/>
              </a:spcAft>
              <a:buFont typeface="Wingdings" charset="2"/>
              <a:buChar char="²"/>
              <a:defRPr sz="2400">
                <a:solidFill>
                  <a:srgbClr val="46424D"/>
                </a:solidFill>
                <a:latin typeface="Arial"/>
                <a:cs typeface="Arial"/>
              </a:defRPr>
            </a:lvl1pPr>
            <a:lvl2pPr>
              <a:spcBef>
                <a:spcPts val="300"/>
              </a:spcBef>
              <a:spcAft>
                <a:spcPts val="300"/>
              </a:spcAft>
              <a:buFont typeface="Wingdings" charset="2"/>
              <a:buChar char="§"/>
              <a:defRPr sz="2000">
                <a:solidFill>
                  <a:srgbClr val="46424D"/>
                </a:solidFill>
                <a:latin typeface="Arial"/>
                <a:cs typeface="Arial"/>
              </a:defRPr>
            </a:lvl2pPr>
            <a:lvl3pPr>
              <a:defRPr sz="1800">
                <a:solidFill>
                  <a:srgbClr val="46424D"/>
                </a:solidFill>
                <a:latin typeface="Arial"/>
                <a:cs typeface="Arial"/>
              </a:defRPr>
            </a:lvl3pPr>
            <a:lvl4pPr>
              <a:defRPr sz="1800">
                <a:solidFill>
                  <a:srgbClr val="46424D"/>
                </a:solidFill>
                <a:latin typeface="Arial"/>
                <a:cs typeface="Arial"/>
              </a:defRPr>
            </a:lvl4pPr>
            <a:lvl5pPr>
              <a:defRPr sz="1800">
                <a:solidFill>
                  <a:srgbClr val="46424D"/>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1"/>
          </p:nvPr>
        </p:nvSpPr>
        <p:spPr/>
        <p:txBody>
          <a:bodyPr/>
          <a:lstStyle/>
          <a:p>
            <a:r>
              <a:rPr lang="en-US" dirty="0"/>
              <a:t>17/09/2020</a:t>
            </a:r>
          </a:p>
        </p:txBody>
      </p:sp>
      <p:sp>
        <p:nvSpPr>
          <p:cNvPr id="9" name="Slide Number Placeholder 8"/>
          <p:cNvSpPr>
            <a:spLocks noGrp="1"/>
          </p:cNvSpPr>
          <p:nvPr>
            <p:ph type="sldNum" sz="quarter" idx="12"/>
          </p:nvPr>
        </p:nvSpPr>
        <p:spPr/>
        <p:txBody>
          <a:bodyPr/>
          <a:lstStyle/>
          <a:p>
            <a:fld id="{1D5CD492-2BC6-F348-9965-EC1D86DF57A8}" type="slidenum">
              <a:rPr lang="en-US" smtClean="0"/>
              <a:t>‹#›</a:t>
            </a:fld>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mr-IN" dirty="0"/>
              <a:t>17/09/2020</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6"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2AF2747F-ECC4-BB44-B379-DEBCDE6D0557}" type="slidenum">
              <a:rPr lang="en-GB" smtClean="0"/>
              <a:pPr>
                <a:defRPr/>
              </a:pPr>
              <a:t>‹#›</a:t>
            </a:fld>
            <a:endParaRPr lang="en-GB" dirty="0"/>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mr-IN" dirty="0"/>
              <a:t>17/09/2020</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7"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FE6C1ACB-37F4-2E4E-A02F-3AD2C3500E5B}" type="slidenum">
              <a:rPr lang="en-GB" smtClean="0"/>
              <a:pPr>
                <a:defRPr/>
              </a:pPr>
              <a:t>‹#›</a:t>
            </a:fld>
            <a:endParaRPr lang="en-GB" dirty="0"/>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mr-IN" dirty="0"/>
              <a:t>17/09/2020</a:t>
            </a:r>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9"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DABC9741-E27D-6644-A29C-7357B3CA2856}" type="slidenum">
              <a:rPr lang="en-GB" smtClean="0"/>
              <a:pPr>
                <a:defRPr/>
              </a:pPr>
              <a:t>‹#›</a:t>
            </a:fld>
            <a:endParaRPr lang="en-GB" dirty="0"/>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dirty="0"/>
              <a:t>17/09/2020</a:t>
            </a:r>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5"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F1A6FC00-01EB-8C4B-8EBA-327D665853CA}" type="slidenum">
              <a:rPr lang="en-GB" smtClean="0"/>
              <a:pPr>
                <a:defRPr/>
              </a:pPr>
              <a:t>‹#›</a:t>
            </a:fld>
            <a:endParaRPr lang="en-GB" dirty="0"/>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r>
              <a:rPr lang="en-GB" dirty="0"/>
              <a:t>17/09/2020</a:t>
            </a:r>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4"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72C4B30A-E151-554F-9F57-FEC60EAD6DEE}" type="slidenum">
              <a:rPr lang="en-GB" smtClean="0"/>
              <a:pPr>
                <a:defRPr/>
              </a:pPr>
              <a:t>‹#›</a:t>
            </a:fld>
            <a:endParaRPr lang="en-GB" dirty="0"/>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r>
              <a:rPr lang="en-GB" dirty="0"/>
              <a:t>17/09/2020</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7"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9FF5AC9E-F104-7046-909E-B47A8243FECD}" type="slidenum">
              <a:rPr lang="en-GB" smtClean="0"/>
              <a:pPr>
                <a:defRPr/>
              </a:pPr>
              <a:t>‹#›</a:t>
            </a:fld>
            <a:endParaRPr lang="en-GB" dirty="0"/>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r>
              <a:rPr lang="en-GB" dirty="0"/>
              <a:t>17/09/2020</a:t>
            </a: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dirty="0"/>
              <a:t>Lecture 2</a:t>
            </a:r>
          </a:p>
        </p:txBody>
      </p:sp>
      <p:sp>
        <p:nvSpPr>
          <p:cNvPr id="7" name="Slide Number Placeholder 5"/>
          <p:cNvSpPr>
            <a:spLocks noGrp="1"/>
          </p:cNvSpPr>
          <p:nvPr>
            <p:ph type="sldNum" sz="quarter" idx="12"/>
          </p:nvPr>
        </p:nvSpPr>
        <p:spPr>
          <a:xfrm>
            <a:off x="6540626" y="6356350"/>
            <a:ext cx="2133600" cy="365125"/>
          </a:xfrm>
          <a:prstGeom prst="rect">
            <a:avLst/>
          </a:prstGeom>
        </p:spPr>
        <p:txBody>
          <a:bodyPr/>
          <a:lstStyle>
            <a:lvl1pPr>
              <a:defRPr/>
            </a:lvl1pPr>
          </a:lstStyle>
          <a:p>
            <a:pPr>
              <a:defRPr/>
            </a:pPr>
            <a:fld id="{449DDB79-4A56-9B43-9E32-8AACDB1BCC49}" type="slidenum">
              <a:rPr lang="en-GB" smtClean="0"/>
              <a:pPr>
                <a:defRPr/>
              </a:pPr>
              <a:t>‹#›</a:t>
            </a:fld>
            <a:endParaRPr lang="en-GB" dirty="0"/>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2932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cxnSp>
        <p:nvCxnSpPr>
          <p:cNvPr id="9" name="Straight Connector 8"/>
          <p:cNvCxnSpPr/>
          <p:nvPr/>
        </p:nvCxnSpPr>
        <p:spPr>
          <a:xfrm>
            <a:off x="457200" y="1419226"/>
            <a:ext cx="7305805"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7200" y="1417638"/>
            <a:ext cx="8217026"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457200" y="1417638"/>
            <a:ext cx="8217026"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Lecture 2</a:t>
            </a:r>
          </a:p>
        </p:txBody>
      </p:sp>
      <p:sp>
        <p:nvSpPr>
          <p:cNvPr id="12" name="Date Placeholder 1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t>17/09/2020</a:t>
            </a:r>
            <a:endParaRPr lang="en-US" dirty="0"/>
          </a:p>
        </p:txBody>
      </p:sp>
      <p:sp>
        <p:nvSpPr>
          <p:cNvPr id="14" name="Slide Number Placeholder 1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CD492-2BC6-F348-9965-EC1D86DF57A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med">
    <p:wipe dir="r"/>
  </p:transition>
  <p:hf hdr="0"/>
  <p:txStyles>
    <p:titleStyle>
      <a:lvl1pPr algn="l" defTabSz="457200" rtl="0" eaLnBrk="1" fontAlgn="base" hangingPunct="1">
        <a:spcBef>
          <a:spcPct val="0"/>
        </a:spcBef>
        <a:spcAft>
          <a:spcPct val="0"/>
        </a:spcAft>
        <a:defRPr sz="2400" b="1" u="none" kern="1200">
          <a:solidFill>
            <a:srgbClr val="46424D"/>
          </a:solidFill>
          <a:latin typeface="Arial"/>
          <a:ea typeface="ＭＳ Ｐゴシック" charset="-128"/>
          <a:cs typeface="Arial"/>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379368" y="2130425"/>
            <a:ext cx="8307432" cy="1470025"/>
          </a:xfrm>
        </p:spPr>
        <p:txBody>
          <a:bodyPr/>
          <a:lstStyle/>
          <a:p>
            <a:pPr algn="ctr" eaLnBrk="1" hangingPunct="1"/>
            <a:r>
              <a:rPr lang="en-US" dirty="0"/>
              <a:t>Advanced Web Design</a:t>
            </a:r>
          </a:p>
        </p:txBody>
      </p:sp>
      <p:sp>
        <p:nvSpPr>
          <p:cNvPr id="3" name="Subtitle 2"/>
          <p:cNvSpPr>
            <a:spLocks noGrp="1"/>
          </p:cNvSpPr>
          <p:nvPr>
            <p:ph type="subTitle" idx="1"/>
          </p:nvPr>
        </p:nvSpPr>
        <p:spPr>
          <a:xfrm>
            <a:off x="1371600" y="3886200"/>
            <a:ext cx="6400800" cy="1936708"/>
          </a:xfrm>
        </p:spPr>
        <p:txBody>
          <a:bodyPr/>
          <a:lstStyle/>
          <a:p>
            <a:pPr algn="l" eaLnBrk="1" fontAlgn="auto" hangingPunct="1">
              <a:spcAft>
                <a:spcPts val="0"/>
              </a:spcAft>
              <a:buFont typeface="Arial"/>
              <a:buNone/>
              <a:defRPr/>
            </a:pPr>
            <a:r>
              <a:rPr lang="en-US" dirty="0">
                <a:ea typeface="+mn-ea"/>
                <a:cs typeface="+mn-cs"/>
              </a:rPr>
              <a:t>Than Quang Minh</a:t>
            </a:r>
          </a:p>
          <a:p>
            <a:pPr algn="l" eaLnBrk="1" fontAlgn="auto" hangingPunct="1">
              <a:spcAft>
                <a:spcPts val="0"/>
              </a:spcAft>
              <a:buFont typeface="Arial"/>
              <a:buNone/>
              <a:defRPr/>
            </a:pPr>
            <a:r>
              <a:rPr lang="en-US" dirty="0" err="1">
                <a:ea typeface="+mn-ea"/>
                <a:cs typeface="+mn-cs"/>
              </a:rPr>
              <a:t>thanqminh.com</a:t>
            </a:r>
            <a:endParaRPr lang="en-US" dirty="0">
              <a:ea typeface="+mn-ea"/>
              <a:cs typeface="+mn-cs"/>
            </a:endParaRPr>
          </a:p>
          <a:p>
            <a:pPr algn="l" eaLnBrk="1" fontAlgn="auto" hangingPunct="1">
              <a:spcAft>
                <a:spcPts val="0"/>
              </a:spcAft>
              <a:buFont typeface="Arial"/>
              <a:buNone/>
              <a:defRPr/>
            </a:pPr>
            <a:r>
              <a:rPr lang="en-US" dirty="0">
                <a:ea typeface="+mn-ea"/>
                <a:cs typeface="+mn-cs"/>
              </a:rPr>
              <a:t>Course URL: /courses/</a:t>
            </a:r>
            <a:r>
              <a:rPr lang="en-US" dirty="0" err="1">
                <a:ea typeface="+mn-ea"/>
                <a:cs typeface="+mn-cs"/>
              </a:rPr>
              <a:t>avd</a:t>
            </a:r>
            <a:endParaRPr lang="en-US" dirty="0">
              <a:ea typeface="+mn-ea"/>
              <a:cs typeface="+mn-cs"/>
            </a:endParaRPr>
          </a:p>
        </p:txBody>
      </p:sp>
      <p:sp>
        <p:nvSpPr>
          <p:cNvPr id="2" name="Footer Placeholder 1"/>
          <p:cNvSpPr>
            <a:spLocks noGrp="1"/>
          </p:cNvSpPr>
          <p:nvPr>
            <p:ph type="ftr" sz="quarter" idx="10"/>
          </p:nvPr>
        </p:nvSpPr>
        <p:spPr/>
        <p:txBody>
          <a:bodyPr/>
          <a:lstStyle/>
          <a:p>
            <a:r>
              <a:rPr lang="en-US" dirty="0"/>
              <a:t>Lecture 2</a:t>
            </a:r>
          </a:p>
        </p:txBody>
      </p:sp>
      <p:sp>
        <p:nvSpPr>
          <p:cNvPr id="5" name="Slide Number Placeholder 4"/>
          <p:cNvSpPr>
            <a:spLocks noGrp="1"/>
          </p:cNvSpPr>
          <p:nvPr>
            <p:ph type="sldNum" sz="quarter" idx="12"/>
          </p:nvPr>
        </p:nvSpPr>
        <p:spPr/>
        <p:txBody>
          <a:bodyPr/>
          <a:lstStyle/>
          <a:p>
            <a:fld id="{1D5CD492-2BC6-F348-9965-EC1D86DF57A8}" type="slidenum">
              <a:rPr lang="en-US" smtClean="0"/>
              <a:t>1</a:t>
            </a:fld>
            <a:endParaRPr lang="en-US"/>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Purposes of Navigation</a:t>
            </a:r>
          </a:p>
        </p:txBody>
      </p:sp>
      <p:sp>
        <p:nvSpPr>
          <p:cNvPr id="3" name="Content Placeholder 2"/>
          <p:cNvSpPr>
            <a:spLocks noGrp="1"/>
          </p:cNvSpPr>
          <p:nvPr>
            <p:ph idx="1"/>
          </p:nvPr>
        </p:nvSpPr>
        <p:spPr>
          <a:xfrm>
            <a:off x="457200" y="1540933"/>
            <a:ext cx="8229600" cy="4585231"/>
          </a:xfrm>
        </p:spPr>
        <p:txBody>
          <a:bodyPr/>
          <a:lstStyle/>
          <a:p>
            <a:r>
              <a:rPr lang="en-US" sz="2000" dirty="0"/>
              <a:t>whatever it is we’re looking for</a:t>
            </a:r>
          </a:p>
          <a:p>
            <a:r>
              <a:rPr lang="en-US" sz="2000" dirty="0"/>
              <a:t> and where we are.</a:t>
            </a:r>
          </a:p>
          <a:p>
            <a:r>
              <a:rPr lang="en-US" sz="2000" dirty="0"/>
              <a:t>what’s here</a:t>
            </a:r>
          </a:p>
          <a:p>
            <a:r>
              <a:rPr lang="en-US" sz="2000" dirty="0"/>
              <a:t>how to use the site</a:t>
            </a:r>
          </a:p>
          <a:p>
            <a:r>
              <a:rPr lang="en-US" sz="2000" dirty="0"/>
              <a:t>confidence in the people who built it. </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10</a:t>
            </a:fld>
            <a:endParaRPr lang="en-US"/>
          </a:p>
        </p:txBody>
      </p:sp>
    </p:spTree>
    <p:extLst>
      <p:ext uri="{BB962C8B-B14F-4D97-AF65-F5344CB8AC3E}">
        <p14:creationId xmlns:p14="http://schemas.microsoft.com/office/powerpoint/2010/main" val="395024126"/>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11</a:t>
            </a:fld>
            <a:endParaRPr lang="en-US"/>
          </a:p>
        </p:txBody>
      </p:sp>
      <p:pic>
        <p:nvPicPr>
          <p:cNvPr id="6" name="Picture 5"/>
          <p:cNvPicPr>
            <a:picLocks noChangeAspect="1"/>
          </p:cNvPicPr>
          <p:nvPr/>
        </p:nvPicPr>
        <p:blipFill>
          <a:blip r:embed="rId2"/>
          <a:stretch>
            <a:fillRect/>
          </a:stretch>
        </p:blipFill>
        <p:spPr>
          <a:xfrm>
            <a:off x="152400" y="0"/>
            <a:ext cx="8991599" cy="6858000"/>
          </a:xfrm>
          <a:prstGeom prst="rect">
            <a:avLst/>
          </a:prstGeom>
        </p:spPr>
      </p:pic>
    </p:spTree>
    <p:extLst>
      <p:ext uri="{BB962C8B-B14F-4D97-AF65-F5344CB8AC3E}">
        <p14:creationId xmlns:p14="http://schemas.microsoft.com/office/powerpoint/2010/main" val="1813215337"/>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navigation conventions</a:t>
            </a:r>
          </a:p>
        </p:txBody>
      </p:sp>
      <p:sp>
        <p:nvSpPr>
          <p:cNvPr id="3" name="Content Placeholder 2"/>
          <p:cNvSpPr>
            <a:spLocks noGrp="1"/>
          </p:cNvSpPr>
          <p:nvPr>
            <p:ph idx="1"/>
          </p:nvPr>
        </p:nvSpPr>
        <p:spPr/>
        <p:txBody>
          <a:bodyPr/>
          <a:lstStyle/>
          <a:p>
            <a:r>
              <a:rPr lang="en-US" sz="2000" dirty="0"/>
              <a:t>Persistent navigation (global navigation): appears everywhere, except</a:t>
            </a:r>
            <a:r>
              <a:rPr lang="mr-IN" sz="2000" dirty="0"/>
              <a:t>…</a:t>
            </a:r>
            <a:r>
              <a:rPr lang="en-US" sz="2000" dirty="0"/>
              <a:t> forms.</a:t>
            </a:r>
          </a:p>
          <a:p>
            <a:r>
              <a:rPr lang="en-US" sz="2000" dirty="0"/>
              <a:t>The Section (sometimes called primary navigation)</a:t>
            </a:r>
          </a:p>
          <a:p>
            <a:endParaRPr lang="en-US" sz="2000" dirty="0"/>
          </a:p>
          <a:p>
            <a:endParaRPr lang="en-US" sz="2000" dirty="0"/>
          </a:p>
          <a:p>
            <a:endParaRPr lang="en-US" sz="2000" dirty="0"/>
          </a:p>
          <a:p>
            <a:r>
              <a:rPr lang="en-US" sz="2000" dirty="0"/>
              <a:t>Utilities: Login, contact, about us, downloads, jobs, etc.</a:t>
            </a:r>
          </a:p>
          <a:p>
            <a:endParaRPr lang="en-US" sz="2000" dirty="0"/>
          </a:p>
          <a:p>
            <a:endParaRPr lang="en-US" sz="2000" dirty="0"/>
          </a:p>
          <a:p>
            <a:r>
              <a:rPr lang="en-US" sz="2000" dirty="0"/>
              <a:t>“There is no place like home”: site ID as button to homepage.</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12</a:t>
            </a:fld>
            <a:endParaRPr lang="en-US"/>
          </a:p>
        </p:txBody>
      </p:sp>
      <p:pic>
        <p:nvPicPr>
          <p:cNvPr id="6" name="Picture 5"/>
          <p:cNvPicPr>
            <a:picLocks noChangeAspect="1"/>
          </p:cNvPicPr>
          <p:nvPr/>
        </p:nvPicPr>
        <p:blipFill>
          <a:blip r:embed="rId2"/>
          <a:stretch>
            <a:fillRect/>
          </a:stretch>
        </p:blipFill>
        <p:spPr>
          <a:xfrm>
            <a:off x="594783" y="2811762"/>
            <a:ext cx="7954433" cy="1387540"/>
          </a:xfrm>
          <a:prstGeom prst="rect">
            <a:avLst/>
          </a:prstGeom>
        </p:spPr>
      </p:pic>
      <p:pic>
        <p:nvPicPr>
          <p:cNvPr id="7" name="Picture 6"/>
          <p:cNvPicPr>
            <a:picLocks noChangeAspect="1"/>
          </p:cNvPicPr>
          <p:nvPr/>
        </p:nvPicPr>
        <p:blipFill>
          <a:blip r:embed="rId3"/>
          <a:stretch>
            <a:fillRect/>
          </a:stretch>
        </p:blipFill>
        <p:spPr>
          <a:xfrm>
            <a:off x="457200" y="4569754"/>
            <a:ext cx="8001000" cy="939800"/>
          </a:xfrm>
          <a:prstGeom prst="rect">
            <a:avLst/>
          </a:prstGeom>
        </p:spPr>
      </p:pic>
    </p:spTree>
    <p:extLst>
      <p:ext uri="{BB962C8B-B14F-4D97-AF65-F5344CB8AC3E}">
        <p14:creationId xmlns:p14="http://schemas.microsoft.com/office/powerpoint/2010/main" val="1981828375"/>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way to search</a:t>
            </a:r>
          </a:p>
        </p:txBody>
      </p:sp>
      <p:sp>
        <p:nvSpPr>
          <p:cNvPr id="3" name="Content Placeholder 2"/>
          <p:cNvSpPr>
            <a:spLocks noGrp="1"/>
          </p:cNvSpPr>
          <p:nvPr>
            <p:ph idx="1"/>
          </p:nvPr>
        </p:nvSpPr>
        <p:spPr>
          <a:xfrm>
            <a:off x="292100" y="2336006"/>
            <a:ext cx="8559800" cy="1587500"/>
          </a:xfrm>
        </p:spPr>
        <p:txBody>
          <a:bodyPr/>
          <a:lstStyle/>
          <a:p>
            <a:r>
              <a:rPr lang="en-US" dirty="0"/>
              <a:t>Avoid fancy wording: find, quick find, keyword search, etc.</a:t>
            </a:r>
          </a:p>
          <a:p>
            <a:r>
              <a:rPr lang="en-US" dirty="0"/>
              <a:t>Avoid giving instructions</a:t>
            </a:r>
          </a:p>
          <a:p>
            <a:r>
              <a:rPr lang="en-US" dirty="0"/>
              <a:t>Give options to scope the search when it’s useful</a:t>
            </a:r>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13</a:t>
            </a:fld>
            <a:endParaRPr lang="en-US" dirty="0"/>
          </a:p>
        </p:txBody>
      </p:sp>
      <p:pic>
        <p:nvPicPr>
          <p:cNvPr id="6" name="Picture 5"/>
          <p:cNvPicPr>
            <a:picLocks noChangeAspect="1"/>
          </p:cNvPicPr>
          <p:nvPr/>
        </p:nvPicPr>
        <p:blipFill>
          <a:blip r:embed="rId2"/>
          <a:stretch>
            <a:fillRect/>
          </a:stretch>
        </p:blipFill>
        <p:spPr>
          <a:xfrm>
            <a:off x="275167" y="1701800"/>
            <a:ext cx="8559800" cy="520700"/>
          </a:xfrm>
          <a:prstGeom prst="rect">
            <a:avLst/>
          </a:prstGeom>
        </p:spPr>
      </p:pic>
      <p:pic>
        <p:nvPicPr>
          <p:cNvPr id="7" name="Picture 6"/>
          <p:cNvPicPr>
            <a:picLocks noChangeAspect="1"/>
          </p:cNvPicPr>
          <p:nvPr/>
        </p:nvPicPr>
        <p:blipFill>
          <a:blip r:embed="rId3"/>
          <a:stretch>
            <a:fillRect/>
          </a:stretch>
        </p:blipFill>
        <p:spPr>
          <a:xfrm>
            <a:off x="1206500" y="4065587"/>
            <a:ext cx="2768600" cy="508000"/>
          </a:xfrm>
          <a:prstGeom prst="rect">
            <a:avLst/>
          </a:prstGeom>
        </p:spPr>
      </p:pic>
      <p:pic>
        <p:nvPicPr>
          <p:cNvPr id="8" name="Picture 7"/>
          <p:cNvPicPr>
            <a:picLocks noChangeAspect="1"/>
          </p:cNvPicPr>
          <p:nvPr/>
        </p:nvPicPr>
        <p:blipFill>
          <a:blip r:embed="rId4"/>
          <a:stretch>
            <a:fillRect/>
          </a:stretch>
        </p:blipFill>
        <p:spPr>
          <a:xfrm>
            <a:off x="4572000" y="4021137"/>
            <a:ext cx="2819400" cy="596900"/>
          </a:xfrm>
          <a:prstGeom prst="rect">
            <a:avLst/>
          </a:prstGeom>
        </p:spPr>
      </p:pic>
    </p:spTree>
    <p:extLst>
      <p:ext uri="{BB962C8B-B14F-4D97-AF65-F5344CB8AC3E}">
        <p14:creationId xmlns:p14="http://schemas.microsoft.com/office/powerpoint/2010/main" val="1472645142"/>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83600" cy="1143000"/>
          </a:xfrm>
        </p:spPr>
        <p:txBody>
          <a:bodyPr/>
          <a:lstStyle/>
          <a:p>
            <a:r>
              <a:rPr lang="en-US"/>
              <a:t>Secondary, tertiary, and whatever comes after tertiary</a:t>
            </a:r>
          </a:p>
        </p:txBody>
      </p:sp>
      <p:pic>
        <p:nvPicPr>
          <p:cNvPr id="8" name="Content Placeholder 7"/>
          <p:cNvPicPr>
            <a:picLocks noGrp="1" noChangeAspect="1"/>
          </p:cNvPicPr>
          <p:nvPr>
            <p:ph idx="1"/>
          </p:nvPr>
        </p:nvPicPr>
        <p:blipFill>
          <a:blip r:embed="rId2"/>
          <a:stretch>
            <a:fillRect/>
          </a:stretch>
        </p:blipFill>
        <p:spPr>
          <a:xfrm>
            <a:off x="3305089" y="4700044"/>
            <a:ext cx="2518834" cy="2057871"/>
          </a:xfrm>
          <a:prstGeom prst="rect">
            <a:avLst/>
          </a:prstGeom>
        </p:spPr>
      </p:pic>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14</a:t>
            </a:fld>
            <a:endParaRPr lang="en-US"/>
          </a:p>
        </p:txBody>
      </p:sp>
      <p:pic>
        <p:nvPicPr>
          <p:cNvPr id="6" name="Picture 5"/>
          <p:cNvPicPr>
            <a:picLocks noChangeAspect="1"/>
          </p:cNvPicPr>
          <p:nvPr/>
        </p:nvPicPr>
        <p:blipFill>
          <a:blip r:embed="rId3"/>
          <a:stretch>
            <a:fillRect/>
          </a:stretch>
        </p:blipFill>
        <p:spPr>
          <a:xfrm>
            <a:off x="127000" y="1600200"/>
            <a:ext cx="9144000" cy="2989975"/>
          </a:xfrm>
          <a:prstGeom prst="rect">
            <a:avLst/>
          </a:prstGeom>
        </p:spPr>
      </p:pic>
      <p:pic>
        <p:nvPicPr>
          <p:cNvPr id="7" name="Picture 6"/>
          <p:cNvPicPr>
            <a:picLocks noChangeAspect="1"/>
          </p:cNvPicPr>
          <p:nvPr/>
        </p:nvPicPr>
        <p:blipFill>
          <a:blip r:embed="rId4"/>
          <a:stretch>
            <a:fillRect/>
          </a:stretch>
        </p:blipFill>
        <p:spPr>
          <a:xfrm>
            <a:off x="279400" y="4700044"/>
            <a:ext cx="2489200" cy="2021431"/>
          </a:xfrm>
          <a:prstGeom prst="rect">
            <a:avLst/>
          </a:prstGeom>
        </p:spPr>
      </p:pic>
      <p:pic>
        <p:nvPicPr>
          <p:cNvPr id="9" name="Picture 8"/>
          <p:cNvPicPr>
            <a:picLocks noChangeAspect="1"/>
          </p:cNvPicPr>
          <p:nvPr/>
        </p:nvPicPr>
        <p:blipFill>
          <a:blip r:embed="rId5"/>
          <a:stretch>
            <a:fillRect/>
          </a:stretch>
        </p:blipFill>
        <p:spPr>
          <a:xfrm>
            <a:off x="6373111" y="4700044"/>
            <a:ext cx="2493777" cy="1985178"/>
          </a:xfrm>
          <a:prstGeom prst="rect">
            <a:avLst/>
          </a:prstGeom>
        </p:spPr>
      </p:pic>
    </p:spTree>
    <p:extLst>
      <p:ext uri="{BB962C8B-B14F-4D97-AF65-F5344CB8AC3E}">
        <p14:creationId xmlns:p14="http://schemas.microsoft.com/office/powerpoint/2010/main" val="3747895"/>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names</a:t>
            </a:r>
          </a:p>
        </p:txBody>
      </p:sp>
      <p:sp>
        <p:nvSpPr>
          <p:cNvPr id="3" name="Content Placeholder 2"/>
          <p:cNvSpPr>
            <a:spLocks noGrp="1"/>
          </p:cNvSpPr>
          <p:nvPr>
            <p:ph idx="1"/>
          </p:nvPr>
        </p:nvSpPr>
        <p:spPr>
          <a:xfrm>
            <a:off x="457200" y="1600200"/>
            <a:ext cx="8229600" cy="4902200"/>
          </a:xfrm>
        </p:spPr>
        <p:txBody>
          <a:bodyPr/>
          <a:lstStyle/>
          <a:p>
            <a:r>
              <a:rPr lang="en-US" dirty="0"/>
              <a:t>Why I love to drive in </a:t>
            </a:r>
            <a:r>
              <a:rPr lang="en-US" dirty="0" err="1"/>
              <a:t>L.A.Street</a:t>
            </a:r>
            <a:r>
              <a:rPr lang="en-US" dirty="0"/>
              <a:t>:</a:t>
            </a:r>
          </a:p>
          <a:p>
            <a:pPr lvl="1"/>
            <a:r>
              <a:rPr lang="en-US" dirty="0"/>
              <a:t>signs are big</a:t>
            </a:r>
          </a:p>
          <a:p>
            <a:pPr lvl="1"/>
            <a:r>
              <a:rPr lang="en-US" dirty="0"/>
              <a:t>They’re in the right place</a:t>
            </a:r>
          </a:p>
          <a:p>
            <a:pPr lvl="1"/>
            <a:endParaRPr lang="en-US" dirty="0"/>
          </a:p>
          <a:p>
            <a:pPr lvl="1"/>
            <a:endParaRPr lang="en-US" dirty="0"/>
          </a:p>
          <a:p>
            <a:pPr lvl="1"/>
            <a:endParaRPr lang="en-US" dirty="0"/>
          </a:p>
          <a:p>
            <a:pPr lvl="1"/>
            <a:endParaRPr lang="en-US" dirty="0"/>
          </a:p>
          <a:p>
            <a:r>
              <a:rPr lang="en-US" dirty="0"/>
              <a:t>4 things you need to know about page names:</a:t>
            </a:r>
          </a:p>
          <a:p>
            <a:pPr lvl="1"/>
            <a:r>
              <a:rPr lang="en-US" dirty="0"/>
              <a:t>Every page needs a name</a:t>
            </a:r>
          </a:p>
          <a:p>
            <a:pPr lvl="1"/>
            <a:r>
              <a:rPr lang="en-US" dirty="0"/>
              <a:t>The name needs to be in the right place.</a:t>
            </a:r>
          </a:p>
          <a:p>
            <a:pPr lvl="1"/>
            <a:r>
              <a:rPr lang="en-US" dirty="0"/>
              <a:t>The name needs to be prominent</a:t>
            </a:r>
          </a:p>
          <a:p>
            <a:pPr lvl="1"/>
            <a:r>
              <a:rPr lang="en-US" dirty="0"/>
              <a:t>The name needs to match what I clicked.</a:t>
            </a:r>
          </a:p>
          <a:p>
            <a:endParaRPr lang="en-US" dirty="0"/>
          </a:p>
          <a:p>
            <a:endParaRPr lang="en-US" dirty="0"/>
          </a:p>
          <a:p>
            <a:endParaRPr lang="en-US" dirty="0"/>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15</a:t>
            </a:fld>
            <a:endParaRPr lang="en-US"/>
          </a:p>
        </p:txBody>
      </p:sp>
      <p:pic>
        <p:nvPicPr>
          <p:cNvPr id="7" name="Picture 6"/>
          <p:cNvPicPr>
            <a:picLocks noChangeAspect="1"/>
          </p:cNvPicPr>
          <p:nvPr/>
        </p:nvPicPr>
        <p:blipFill>
          <a:blip r:embed="rId2"/>
          <a:stretch>
            <a:fillRect/>
          </a:stretch>
        </p:blipFill>
        <p:spPr>
          <a:xfrm>
            <a:off x="234950" y="2806969"/>
            <a:ext cx="8674100" cy="1638300"/>
          </a:xfrm>
          <a:prstGeom prst="rect">
            <a:avLst/>
          </a:prstGeom>
        </p:spPr>
      </p:pic>
    </p:spTree>
    <p:extLst>
      <p:ext uri="{BB962C8B-B14F-4D97-AF65-F5344CB8AC3E}">
        <p14:creationId xmlns:p14="http://schemas.microsoft.com/office/powerpoint/2010/main" val="713845502"/>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457200" y="2685010"/>
            <a:ext cx="8229600" cy="1956428"/>
          </a:xfrm>
          <a:prstGeom prst="rect">
            <a:avLst/>
          </a:prstGeom>
        </p:spPr>
      </p:pic>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16</a:t>
            </a:fld>
            <a:endParaRPr lang="en-US"/>
          </a:p>
        </p:txBody>
      </p:sp>
      <p:pic>
        <p:nvPicPr>
          <p:cNvPr id="6" name="Picture 5"/>
          <p:cNvPicPr>
            <a:picLocks noChangeAspect="1"/>
          </p:cNvPicPr>
          <p:nvPr/>
        </p:nvPicPr>
        <p:blipFill>
          <a:blip r:embed="rId3"/>
          <a:stretch>
            <a:fillRect/>
          </a:stretch>
        </p:blipFill>
        <p:spPr>
          <a:xfrm>
            <a:off x="457200" y="0"/>
            <a:ext cx="8398933" cy="2533181"/>
          </a:xfrm>
          <a:prstGeom prst="rect">
            <a:avLst/>
          </a:prstGeom>
        </p:spPr>
      </p:pic>
      <p:pic>
        <p:nvPicPr>
          <p:cNvPr id="9" name="Picture 8"/>
          <p:cNvPicPr>
            <a:picLocks noChangeAspect="1"/>
          </p:cNvPicPr>
          <p:nvPr/>
        </p:nvPicPr>
        <p:blipFill>
          <a:blip r:embed="rId4"/>
          <a:stretch>
            <a:fillRect/>
          </a:stretch>
        </p:blipFill>
        <p:spPr>
          <a:xfrm>
            <a:off x="457200" y="4697453"/>
            <a:ext cx="8229600" cy="2119055"/>
          </a:xfrm>
          <a:prstGeom prst="rect">
            <a:avLst/>
          </a:prstGeom>
        </p:spPr>
      </p:pic>
    </p:spTree>
    <p:extLst>
      <p:ext uri="{BB962C8B-B14F-4D97-AF65-F5344CB8AC3E}">
        <p14:creationId xmlns:p14="http://schemas.microsoft.com/office/powerpoint/2010/main" val="940763326"/>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are here</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17</a:t>
            </a:fld>
            <a:endParaRPr lang="en-US"/>
          </a:p>
        </p:txBody>
      </p:sp>
      <p:pic>
        <p:nvPicPr>
          <p:cNvPr id="6" name="Picture 5"/>
          <p:cNvPicPr>
            <a:picLocks noChangeAspect="1"/>
          </p:cNvPicPr>
          <p:nvPr/>
        </p:nvPicPr>
        <p:blipFill>
          <a:blip r:embed="rId2"/>
          <a:stretch>
            <a:fillRect/>
          </a:stretch>
        </p:blipFill>
        <p:spPr>
          <a:xfrm>
            <a:off x="457200" y="1647826"/>
            <a:ext cx="8229600" cy="1620307"/>
          </a:xfrm>
          <a:prstGeom prst="rect">
            <a:avLst/>
          </a:prstGeom>
        </p:spPr>
      </p:pic>
      <p:pic>
        <p:nvPicPr>
          <p:cNvPr id="7" name="Picture 6"/>
          <p:cNvPicPr>
            <a:picLocks noChangeAspect="1"/>
          </p:cNvPicPr>
          <p:nvPr/>
        </p:nvPicPr>
        <p:blipFill>
          <a:blip r:embed="rId3"/>
          <a:stretch>
            <a:fillRect/>
          </a:stretch>
        </p:blipFill>
        <p:spPr>
          <a:xfrm>
            <a:off x="220132" y="3374766"/>
            <a:ext cx="8805335" cy="1314241"/>
          </a:xfrm>
          <a:prstGeom prst="rect">
            <a:avLst/>
          </a:prstGeom>
        </p:spPr>
      </p:pic>
      <p:pic>
        <p:nvPicPr>
          <p:cNvPr id="8" name="Picture 7"/>
          <p:cNvPicPr>
            <a:picLocks noChangeAspect="1"/>
          </p:cNvPicPr>
          <p:nvPr/>
        </p:nvPicPr>
        <p:blipFill>
          <a:blip r:embed="rId4"/>
          <a:stretch>
            <a:fillRect/>
          </a:stretch>
        </p:blipFill>
        <p:spPr>
          <a:xfrm>
            <a:off x="220133" y="4795640"/>
            <a:ext cx="8805334" cy="1822551"/>
          </a:xfrm>
          <a:prstGeom prst="rect">
            <a:avLst/>
          </a:prstGeom>
        </p:spPr>
      </p:pic>
    </p:spTree>
    <p:extLst>
      <p:ext uri="{BB962C8B-B14F-4D97-AF65-F5344CB8AC3E}">
        <p14:creationId xmlns:p14="http://schemas.microsoft.com/office/powerpoint/2010/main" val="1634610868"/>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Breadcrumbs: show where you are</a:t>
            </a:r>
          </a:p>
        </p:txBody>
      </p:sp>
      <p:pic>
        <p:nvPicPr>
          <p:cNvPr id="6" name="Content Placeholder 5"/>
          <p:cNvPicPr>
            <a:picLocks noGrp="1" noChangeAspect="1"/>
          </p:cNvPicPr>
          <p:nvPr>
            <p:ph idx="1"/>
          </p:nvPr>
        </p:nvPicPr>
        <p:blipFill>
          <a:blip r:embed="rId3"/>
          <a:stretch>
            <a:fillRect/>
          </a:stretch>
        </p:blipFill>
        <p:spPr>
          <a:xfrm>
            <a:off x="630231" y="1600200"/>
            <a:ext cx="7883538" cy="4525963"/>
          </a:xfrm>
          <a:prstGeom prst="rect">
            <a:avLst/>
          </a:prstGeom>
        </p:spPr>
      </p:pic>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18</a:t>
            </a:fld>
            <a:endParaRPr lang="en-US"/>
          </a:p>
        </p:txBody>
      </p:sp>
    </p:spTree>
    <p:extLst>
      <p:ext uri="{BB962C8B-B14F-4D97-AF65-F5344CB8AC3E}">
        <p14:creationId xmlns:p14="http://schemas.microsoft.com/office/powerpoint/2010/main" val="185331187"/>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Breadcrumbs: show where you are</a:t>
            </a:r>
          </a:p>
        </p:txBody>
      </p:sp>
      <p:sp>
        <p:nvSpPr>
          <p:cNvPr id="3" name="Content Placeholder 2"/>
          <p:cNvSpPr>
            <a:spLocks noGrp="1"/>
          </p:cNvSpPr>
          <p:nvPr>
            <p:ph idx="1"/>
          </p:nvPr>
        </p:nvSpPr>
        <p:spPr>
          <a:xfrm>
            <a:off x="457200" y="1600200"/>
            <a:ext cx="8229600" cy="4986867"/>
          </a:xfrm>
        </p:spPr>
        <p:txBody>
          <a:bodyPr/>
          <a:lstStyle/>
          <a:p>
            <a:r>
              <a:rPr lang="en-US" sz="2200" dirty="0"/>
              <a:t>The path from the Home page to where you are and make it easy to move back up to higher levels in the hierarchy of a site.</a:t>
            </a:r>
          </a:p>
          <a:p>
            <a:r>
              <a:rPr lang="en-US" sz="2200" dirty="0"/>
              <a:t>Breadcrumbs are self-explanatory don’t take up much room, provide a convenient, consistent way to do two of the things you need to do most often: back up a level or go Home</a:t>
            </a:r>
          </a:p>
          <a:p>
            <a:r>
              <a:rPr lang="en-US" sz="2200" dirty="0"/>
              <a:t>They’re most useful in a large site with a deep hierarchy.</a:t>
            </a:r>
          </a:p>
          <a:p>
            <a:r>
              <a:rPr lang="en-US" sz="2200" dirty="0"/>
              <a:t>Best practices:</a:t>
            </a:r>
          </a:p>
          <a:p>
            <a:pPr lvl="1"/>
            <a:r>
              <a:rPr lang="en-US" dirty="0"/>
              <a:t>Put them at the top</a:t>
            </a:r>
          </a:p>
          <a:p>
            <a:pPr lvl="1"/>
            <a:r>
              <a:rPr lang="en-US" dirty="0"/>
              <a:t>Use &gt; between levels.</a:t>
            </a:r>
          </a:p>
          <a:p>
            <a:pPr lvl="1"/>
            <a:r>
              <a:rPr lang="en-US" dirty="0"/>
              <a:t>Boldface the last item</a:t>
            </a:r>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19</a:t>
            </a:fld>
            <a:endParaRPr lang="en-US"/>
          </a:p>
        </p:txBody>
      </p:sp>
    </p:spTree>
    <p:extLst>
      <p:ext uri="{BB962C8B-B14F-4D97-AF65-F5344CB8AC3E}">
        <p14:creationId xmlns:p14="http://schemas.microsoft.com/office/powerpoint/2010/main" val="571065194"/>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topics: Usability (cont.)</a:t>
            </a:r>
          </a:p>
        </p:txBody>
      </p:sp>
      <p:sp>
        <p:nvSpPr>
          <p:cNvPr id="3" name="Content Placeholder 2"/>
          <p:cNvSpPr>
            <a:spLocks noGrp="1"/>
          </p:cNvSpPr>
          <p:nvPr>
            <p:ph idx="1"/>
          </p:nvPr>
        </p:nvSpPr>
        <p:spPr/>
        <p:txBody>
          <a:bodyPr/>
          <a:lstStyle/>
          <a:p>
            <a:r>
              <a:rPr lang="en-US" b="1" dirty="0">
                <a:solidFill>
                  <a:schemeClr val="folHlink"/>
                </a:solidFill>
              </a:rPr>
              <a:t>Mindless choices</a:t>
            </a:r>
          </a:p>
          <a:p>
            <a:r>
              <a:rPr lang="en-US" b="1" dirty="0">
                <a:solidFill>
                  <a:schemeClr val="folHlink"/>
                </a:solidFill>
              </a:rPr>
              <a:t>Omit </a:t>
            </a:r>
            <a:r>
              <a:rPr lang="en-US" b="1" strike="sngStrike" dirty="0">
                <a:solidFill>
                  <a:schemeClr val="folHlink"/>
                </a:solidFill>
              </a:rPr>
              <a:t>needless</a:t>
            </a:r>
            <a:r>
              <a:rPr lang="en-US" b="1" dirty="0">
                <a:solidFill>
                  <a:schemeClr val="folHlink"/>
                </a:solidFill>
              </a:rPr>
              <a:t> word</a:t>
            </a:r>
          </a:p>
          <a:p>
            <a:r>
              <a:rPr lang="en-US" b="1" dirty="0">
                <a:solidFill>
                  <a:schemeClr val="folHlink"/>
                </a:solidFill>
              </a:rPr>
              <a:t>Website navigation</a:t>
            </a:r>
          </a:p>
          <a:p>
            <a:endParaRPr lang="en-US" b="1" dirty="0">
              <a:solidFill>
                <a:schemeClr val="folHlink"/>
              </a:solidFill>
            </a:endParaRPr>
          </a:p>
          <a:p>
            <a:endParaRPr lang="en-US" dirty="0"/>
          </a:p>
          <a:p>
            <a:pPr lvl="0"/>
            <a:endParaRPr lang="en-US" dirty="0"/>
          </a:p>
        </p:txBody>
      </p:sp>
      <p:sp>
        <p:nvSpPr>
          <p:cNvPr id="7" name="Footer Placeholder 6"/>
          <p:cNvSpPr>
            <a:spLocks noGrp="1"/>
          </p:cNvSpPr>
          <p:nvPr>
            <p:ph type="ftr" sz="quarter" idx="4294967295"/>
          </p:nvPr>
        </p:nvSpPr>
        <p:spPr>
          <a:xfrm>
            <a:off x="3124200" y="6356350"/>
            <a:ext cx="2895600" cy="365125"/>
          </a:xfrm>
        </p:spPr>
        <p:txBody>
          <a:bodyPr/>
          <a:lstStyle/>
          <a:p>
            <a:r>
              <a:rPr lang="en-US" dirty="0"/>
              <a:t>Lecture 2</a:t>
            </a:r>
          </a:p>
        </p:txBody>
      </p:sp>
      <p:sp>
        <p:nvSpPr>
          <p:cNvPr id="8" name="Date Placeholder 7"/>
          <p:cNvSpPr>
            <a:spLocks noGrp="1"/>
          </p:cNvSpPr>
          <p:nvPr>
            <p:ph type="dt" sz="half" idx="11"/>
          </p:nvPr>
        </p:nvSpPr>
        <p:spPr/>
        <p:txBody>
          <a:bodyPr/>
          <a:lstStyle/>
          <a:p>
            <a:r>
              <a:rPr lang="en-GB" dirty="0"/>
              <a:t>17/09/2020</a:t>
            </a:r>
            <a:endParaRPr lang="en-US" dirty="0"/>
          </a:p>
        </p:txBody>
      </p:sp>
      <p:sp>
        <p:nvSpPr>
          <p:cNvPr id="9" name="Slide Number Placeholder 8"/>
          <p:cNvSpPr>
            <a:spLocks noGrp="1"/>
          </p:cNvSpPr>
          <p:nvPr>
            <p:ph type="sldNum" sz="quarter" idx="12"/>
          </p:nvPr>
        </p:nvSpPr>
        <p:spPr/>
        <p:txBody>
          <a:bodyPr/>
          <a:lstStyle/>
          <a:p>
            <a:fld id="{1D5CD492-2BC6-F348-9965-EC1D86DF57A8}" type="slidenum">
              <a:rPr lang="en-US" smtClean="0"/>
              <a:t>2</a:t>
            </a:fld>
            <a:endParaRPr lang="en-US"/>
          </a:p>
        </p:txBody>
      </p:sp>
    </p:spTree>
    <p:extLst>
      <p:ext uri="{BB962C8B-B14F-4D97-AF65-F5344CB8AC3E}">
        <p14:creationId xmlns:p14="http://schemas.microsoft.com/office/powerpoint/2010/main" val="1276872698"/>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reasons why I still love tabs</a:t>
            </a:r>
          </a:p>
        </p:txBody>
      </p:sp>
      <p:sp>
        <p:nvSpPr>
          <p:cNvPr id="3" name="Content Placeholder 2"/>
          <p:cNvSpPr>
            <a:spLocks noGrp="1"/>
          </p:cNvSpPr>
          <p:nvPr>
            <p:ph idx="1"/>
          </p:nvPr>
        </p:nvSpPr>
        <p:spPr>
          <a:xfrm>
            <a:off x="457200" y="1600200"/>
            <a:ext cx="8229600" cy="1837267"/>
          </a:xfrm>
        </p:spPr>
        <p:txBody>
          <a:bodyPr/>
          <a:lstStyle/>
          <a:p>
            <a:r>
              <a:rPr lang="en-US" dirty="0"/>
              <a:t>Physical metaphor in a user interface actually works</a:t>
            </a:r>
          </a:p>
          <a:p>
            <a:pPr lvl="1"/>
            <a:r>
              <a:rPr lang="en-US" dirty="0"/>
              <a:t>They’re self-evident.</a:t>
            </a:r>
          </a:p>
          <a:p>
            <a:pPr lvl="1"/>
            <a:r>
              <a:rPr lang="en-US" dirty="0"/>
              <a:t>They’re hard to miss.</a:t>
            </a:r>
          </a:p>
          <a:p>
            <a:pPr lvl="1"/>
            <a:r>
              <a:rPr lang="en-US" dirty="0"/>
              <a:t>They’re slick.</a:t>
            </a:r>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20</a:t>
            </a:fld>
            <a:endParaRPr lang="en-US"/>
          </a:p>
        </p:txBody>
      </p:sp>
      <p:pic>
        <p:nvPicPr>
          <p:cNvPr id="6" name="Picture 5"/>
          <p:cNvPicPr>
            <a:picLocks noChangeAspect="1"/>
          </p:cNvPicPr>
          <p:nvPr/>
        </p:nvPicPr>
        <p:blipFill>
          <a:blip r:embed="rId2"/>
          <a:stretch>
            <a:fillRect/>
          </a:stretch>
        </p:blipFill>
        <p:spPr>
          <a:xfrm>
            <a:off x="190500" y="3437467"/>
            <a:ext cx="8763000" cy="2489200"/>
          </a:xfrm>
          <a:prstGeom prst="rect">
            <a:avLst/>
          </a:prstGeom>
        </p:spPr>
      </p:pic>
    </p:spTree>
    <p:extLst>
      <p:ext uri="{BB962C8B-B14F-4D97-AF65-F5344CB8AC3E}">
        <p14:creationId xmlns:p14="http://schemas.microsoft.com/office/powerpoint/2010/main" val="544553582"/>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trunk test</a:t>
            </a:r>
          </a:p>
        </p:txBody>
      </p:sp>
      <p:sp>
        <p:nvSpPr>
          <p:cNvPr id="3" name="Content Placeholder 2"/>
          <p:cNvSpPr>
            <a:spLocks noGrp="1"/>
          </p:cNvSpPr>
          <p:nvPr>
            <p:ph idx="1"/>
          </p:nvPr>
        </p:nvSpPr>
        <p:spPr>
          <a:xfrm>
            <a:off x="457200" y="2796644"/>
            <a:ext cx="8229600" cy="3559705"/>
          </a:xfrm>
        </p:spPr>
        <p:txBody>
          <a:bodyPr/>
          <a:lstStyle/>
          <a:p>
            <a:r>
              <a:rPr lang="en-US" dirty="0"/>
              <a:t>What site is this? (Site ID) </a:t>
            </a:r>
          </a:p>
          <a:p>
            <a:r>
              <a:rPr lang="en-US" dirty="0"/>
              <a:t>What page am I on? (Page name) </a:t>
            </a:r>
          </a:p>
          <a:p>
            <a:r>
              <a:rPr lang="en-US" dirty="0"/>
              <a:t>What are the major sections of this site? (Sections) </a:t>
            </a:r>
          </a:p>
          <a:p>
            <a:r>
              <a:rPr lang="en-US" dirty="0"/>
              <a:t>What are my options at this level? (Local navigation) </a:t>
            </a:r>
          </a:p>
          <a:p>
            <a:r>
              <a:rPr lang="en-US" dirty="0"/>
              <a:t>Where am I in the scheme of things? (“You are here” indicators)</a:t>
            </a:r>
          </a:p>
          <a:p>
            <a:r>
              <a:rPr lang="en-US" dirty="0"/>
              <a:t>How can I search?</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21</a:t>
            </a:fld>
            <a:endParaRPr lang="en-US" dirty="0"/>
          </a:p>
        </p:txBody>
      </p:sp>
      <p:pic>
        <p:nvPicPr>
          <p:cNvPr id="7" name="Picture 6"/>
          <p:cNvPicPr>
            <a:picLocks noChangeAspect="1"/>
          </p:cNvPicPr>
          <p:nvPr/>
        </p:nvPicPr>
        <p:blipFill>
          <a:blip r:embed="rId2"/>
          <a:stretch>
            <a:fillRect/>
          </a:stretch>
        </p:blipFill>
        <p:spPr>
          <a:xfrm>
            <a:off x="3962399" y="284201"/>
            <a:ext cx="4944533" cy="2289136"/>
          </a:xfrm>
          <a:prstGeom prst="rect">
            <a:avLst/>
          </a:prstGeom>
        </p:spPr>
      </p:pic>
    </p:spTree>
    <p:extLst>
      <p:ext uri="{BB962C8B-B14F-4D97-AF65-F5344CB8AC3E}">
        <p14:creationId xmlns:p14="http://schemas.microsoft.com/office/powerpoint/2010/main" val="1867510371"/>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perform the trunk test</a:t>
            </a:r>
          </a:p>
        </p:txBody>
      </p:sp>
      <p:sp>
        <p:nvSpPr>
          <p:cNvPr id="3" name="Content Placeholder 2"/>
          <p:cNvSpPr>
            <a:spLocks noGrp="1"/>
          </p:cNvSpPr>
          <p:nvPr>
            <p:ph idx="1"/>
          </p:nvPr>
        </p:nvSpPr>
        <p:spPr>
          <a:xfrm>
            <a:off x="457200" y="1600200"/>
            <a:ext cx="8229600" cy="5121275"/>
          </a:xfrm>
        </p:spPr>
        <p:txBody>
          <a:bodyPr/>
          <a:lstStyle/>
          <a:p>
            <a:r>
              <a:rPr lang="en-US" dirty="0"/>
              <a:t>Step 1: Choose a page anywhere in the site at random, and print it. </a:t>
            </a:r>
          </a:p>
          <a:p>
            <a:r>
              <a:rPr lang="en-US" dirty="0"/>
              <a:t>Step 2: Hold it at arm’s length or squint so you can’t really study it closely. </a:t>
            </a:r>
          </a:p>
          <a:p>
            <a:r>
              <a:rPr lang="en-US" dirty="0"/>
              <a:t>Step 3: As quickly as possible, try to find and circle each of these items: </a:t>
            </a:r>
          </a:p>
          <a:p>
            <a:pPr lvl="1"/>
            <a:r>
              <a:rPr lang="en-US" dirty="0"/>
              <a:t>Site ID </a:t>
            </a:r>
          </a:p>
          <a:p>
            <a:pPr lvl="1"/>
            <a:r>
              <a:rPr lang="en-US" dirty="0"/>
              <a:t>Page name </a:t>
            </a:r>
          </a:p>
          <a:p>
            <a:pPr lvl="1"/>
            <a:r>
              <a:rPr lang="en-US" dirty="0"/>
              <a:t>Sections (Primary navigation)</a:t>
            </a:r>
          </a:p>
          <a:p>
            <a:pPr lvl="1"/>
            <a:r>
              <a:rPr lang="en-US" dirty="0"/>
              <a:t> Local navigation “You are here” indicator(s) </a:t>
            </a:r>
          </a:p>
          <a:p>
            <a:pPr lvl="1"/>
            <a:r>
              <a:rPr lang="en-US" dirty="0"/>
              <a:t>Search</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22</a:t>
            </a:fld>
            <a:endParaRPr lang="en-US"/>
          </a:p>
        </p:txBody>
      </p:sp>
    </p:spTree>
    <p:extLst>
      <p:ext uri="{BB962C8B-B14F-4D97-AF65-F5344CB8AC3E}">
        <p14:creationId xmlns:p14="http://schemas.microsoft.com/office/powerpoint/2010/main" val="1689550615"/>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 Home page: just one...more...thing</a:t>
            </a:r>
          </a:p>
        </p:txBody>
      </p:sp>
      <p:sp>
        <p:nvSpPr>
          <p:cNvPr id="3" name="Content Placeholder 2"/>
          <p:cNvSpPr>
            <a:spLocks noGrp="1"/>
          </p:cNvSpPr>
          <p:nvPr>
            <p:ph idx="1"/>
          </p:nvPr>
        </p:nvSpPr>
        <p:spPr>
          <a:xfrm>
            <a:off x="304803" y="1468437"/>
            <a:ext cx="8873066" cy="5067829"/>
          </a:xfrm>
        </p:spPr>
        <p:txBody>
          <a:bodyPr numCol="2"/>
          <a:lstStyle/>
          <a:p>
            <a:r>
              <a:rPr lang="en-US" sz="2300" dirty="0"/>
              <a:t>Site identity and mission.</a:t>
            </a:r>
          </a:p>
          <a:p>
            <a:r>
              <a:rPr lang="en-US" sz="2300" dirty="0"/>
              <a:t>Site hierarchy. </a:t>
            </a:r>
          </a:p>
          <a:p>
            <a:r>
              <a:rPr lang="en-US" sz="2300" dirty="0"/>
              <a:t>Search</a:t>
            </a:r>
          </a:p>
          <a:p>
            <a:r>
              <a:rPr lang="en-US" sz="2300" dirty="0"/>
              <a:t>Teases</a:t>
            </a:r>
          </a:p>
          <a:p>
            <a:r>
              <a:rPr lang="en-US" sz="2300" dirty="0"/>
              <a:t>Content promos</a:t>
            </a:r>
          </a:p>
          <a:p>
            <a:r>
              <a:rPr lang="en-US" sz="2300" dirty="0"/>
              <a:t>Feature promos</a:t>
            </a:r>
          </a:p>
          <a:p>
            <a:r>
              <a:rPr lang="en-US" sz="2300" dirty="0"/>
              <a:t>Timely content.</a:t>
            </a:r>
          </a:p>
          <a:p>
            <a:r>
              <a:rPr lang="en-US" sz="2300" dirty="0"/>
              <a:t>Deals</a:t>
            </a:r>
          </a:p>
          <a:p>
            <a:r>
              <a:rPr lang="en-US" sz="2300" dirty="0"/>
              <a:t>Shortcuts</a:t>
            </a:r>
          </a:p>
          <a:p>
            <a:r>
              <a:rPr lang="en-US" sz="2300" dirty="0"/>
              <a:t>Registration</a:t>
            </a:r>
          </a:p>
          <a:p>
            <a:pPr marL="371475" indent="-371475"/>
            <a:r>
              <a:rPr lang="en-US" sz="2300" dirty="0"/>
              <a:t>Show me what I’m looking for</a:t>
            </a:r>
          </a:p>
          <a:p>
            <a:pPr marL="371475" indent="-371475"/>
            <a:r>
              <a:rPr lang="mr-IN" sz="2300" dirty="0"/>
              <a:t>…</a:t>
            </a:r>
            <a:r>
              <a:rPr lang="en-US" sz="2300" dirty="0"/>
              <a:t> and what I’m not looking for</a:t>
            </a:r>
          </a:p>
          <a:p>
            <a:pPr marL="371475" indent="-371475"/>
            <a:r>
              <a:rPr lang="en-US" sz="2300" dirty="0"/>
              <a:t>Show me where to start</a:t>
            </a:r>
          </a:p>
          <a:p>
            <a:pPr marL="371475" indent="-371475"/>
            <a:r>
              <a:rPr lang="en-US" sz="2300" dirty="0"/>
              <a:t>Establish credibility and trust</a:t>
            </a:r>
          </a:p>
          <a:p>
            <a:pPr marL="371475" indent="-371475"/>
            <a:r>
              <a:rPr lang="en-US" sz="2300" dirty="0"/>
              <a:t>Everybody wants a piece of it</a:t>
            </a:r>
          </a:p>
          <a:p>
            <a:pPr marL="371475" indent="-371475"/>
            <a:r>
              <a:rPr lang="en-US" sz="2300" dirty="0"/>
              <a:t>Too many cooks</a:t>
            </a:r>
          </a:p>
          <a:p>
            <a:pPr marL="371475" indent="-371475"/>
            <a:r>
              <a:rPr lang="en-US" sz="2300" dirty="0"/>
              <a:t>One size fits all.</a:t>
            </a:r>
          </a:p>
          <a:p>
            <a:endParaRPr lang="en-US" sz="2300"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23</a:t>
            </a:fld>
            <a:endParaRPr lang="en-US" dirty="0"/>
          </a:p>
        </p:txBody>
      </p:sp>
    </p:spTree>
    <p:extLst>
      <p:ext uri="{BB962C8B-B14F-4D97-AF65-F5344CB8AC3E}">
        <p14:creationId xmlns:p14="http://schemas.microsoft.com/office/powerpoint/2010/main" val="1089764459"/>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Casualty of War</a:t>
            </a:r>
          </a:p>
        </p:txBody>
      </p:sp>
      <p:sp>
        <p:nvSpPr>
          <p:cNvPr id="3" name="Content Placeholder 2"/>
          <p:cNvSpPr>
            <a:spLocks noGrp="1"/>
          </p:cNvSpPr>
          <p:nvPr>
            <p:ph idx="1"/>
          </p:nvPr>
        </p:nvSpPr>
        <p:spPr>
          <a:xfrm>
            <a:off x="457200" y="1600201"/>
            <a:ext cx="8229600" cy="1244600"/>
          </a:xfrm>
        </p:spPr>
        <p:txBody>
          <a:bodyPr/>
          <a:lstStyle/>
          <a:p>
            <a:r>
              <a:rPr lang="en-US" dirty="0"/>
              <a:t>The one thing you can’t afford to lose in the shuffle—and the thing that most often gets</a:t>
            </a:r>
            <a:r>
              <a:rPr lang="en-US" b="1" dirty="0"/>
              <a:t> lost—is conveying the big picture: </a:t>
            </a:r>
            <a:r>
              <a:rPr lang="en-US" dirty="0"/>
              <a:t>made it clear enough what the site is</a:t>
            </a:r>
          </a:p>
          <a:p>
            <a:endParaRPr lang="en-US" b="1" dirty="0"/>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24</a:t>
            </a:fld>
            <a:endParaRPr lang="en-US"/>
          </a:p>
        </p:txBody>
      </p:sp>
      <p:pic>
        <p:nvPicPr>
          <p:cNvPr id="6" name="Picture 5"/>
          <p:cNvPicPr>
            <a:picLocks noChangeAspect="1"/>
          </p:cNvPicPr>
          <p:nvPr/>
        </p:nvPicPr>
        <p:blipFill>
          <a:blip r:embed="rId2"/>
          <a:stretch>
            <a:fillRect/>
          </a:stretch>
        </p:blipFill>
        <p:spPr>
          <a:xfrm>
            <a:off x="261028" y="3027364"/>
            <a:ext cx="8696705" cy="3035092"/>
          </a:xfrm>
          <a:prstGeom prst="rect">
            <a:avLst/>
          </a:prstGeom>
        </p:spPr>
      </p:pic>
    </p:spTree>
    <p:extLst>
      <p:ext uri="{BB962C8B-B14F-4D97-AF65-F5344CB8AC3E}">
        <p14:creationId xmlns:p14="http://schemas.microsoft.com/office/powerpoint/2010/main" val="1013519437"/>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00533" cy="1143000"/>
          </a:xfrm>
        </p:spPr>
        <p:txBody>
          <a:bodyPr/>
          <a:lstStyle/>
          <a:p>
            <a:r>
              <a:rPr lang="en-US" dirty="0"/>
              <a:t>Top Four Plausible Excuses</a:t>
            </a:r>
          </a:p>
        </p:txBody>
      </p:sp>
      <p:pic>
        <p:nvPicPr>
          <p:cNvPr id="6" name="Content Placeholder 5"/>
          <p:cNvPicPr>
            <a:picLocks noGrp="1" noChangeAspect="1"/>
          </p:cNvPicPr>
          <p:nvPr>
            <p:ph idx="1"/>
          </p:nvPr>
        </p:nvPicPr>
        <p:blipFill>
          <a:blip r:embed="rId2"/>
          <a:stretch>
            <a:fillRect/>
          </a:stretch>
        </p:blipFill>
        <p:spPr>
          <a:xfrm>
            <a:off x="457199" y="1417638"/>
            <a:ext cx="8229601" cy="4938712"/>
          </a:xfrm>
          <a:prstGeom prst="rect">
            <a:avLst/>
          </a:prstGeom>
        </p:spPr>
      </p:pic>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25</a:t>
            </a:fld>
            <a:endParaRPr lang="en-US"/>
          </a:p>
        </p:txBody>
      </p:sp>
    </p:spTree>
    <p:extLst>
      <p:ext uri="{BB962C8B-B14F-4D97-AF65-F5344CB8AC3E}">
        <p14:creationId xmlns:p14="http://schemas.microsoft.com/office/powerpoint/2010/main" val="1469448862"/>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But...the Home page? Really?</a:t>
            </a:r>
          </a:p>
        </p:txBody>
      </p:sp>
      <p:sp>
        <p:nvSpPr>
          <p:cNvPr id="3" name="Content Placeholder 2"/>
          <p:cNvSpPr>
            <a:spLocks noGrp="1"/>
          </p:cNvSpPr>
          <p:nvPr>
            <p:ph idx="1"/>
          </p:nvPr>
        </p:nvSpPr>
        <p:spPr>
          <a:xfrm>
            <a:off x="135467" y="1624012"/>
            <a:ext cx="9008533" cy="4525963"/>
          </a:xfrm>
        </p:spPr>
        <p:txBody>
          <a:bodyPr/>
          <a:lstStyle/>
          <a:p>
            <a:r>
              <a:rPr lang="en-US" sz="2000" dirty="0"/>
              <a:t>“Nobody enters a site through the Home page anymore. That’s so 2004.”</a:t>
            </a:r>
          </a:p>
          <a:p>
            <a:r>
              <a:rPr lang="en-US" sz="2000" dirty="0"/>
              <a:t>People will teleport into the depths of a site and look at the page the link took them to. </a:t>
            </a:r>
          </a:p>
          <a:p>
            <a:r>
              <a:rPr lang="en-US" sz="2000" dirty="0"/>
              <a:t>Very often, though, the next thing they’ll do is visit the Home page to get their bearings (think of it as divers bobbing up to the surface to see where they are.) </a:t>
            </a:r>
          </a:p>
          <a:p>
            <a:r>
              <a:rPr lang="en-US" sz="2000" dirty="0"/>
              <a:t>If the page they went to was interesting, they want to see what else is on the site. </a:t>
            </a:r>
          </a:p>
          <a:p>
            <a:r>
              <a:rPr lang="en-US" sz="2000" dirty="0"/>
              <a:t>If it contained information they need to rely on, they may want to find out who publishes it, and how credible it is.</a:t>
            </a:r>
          </a:p>
          <a:p>
            <a:r>
              <a:rPr lang="en-US" sz="2000" dirty="0"/>
              <a:t>The Home page is still the place where this happens, and you need to do it well</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26</a:t>
            </a:fld>
            <a:endParaRPr lang="en-US"/>
          </a:p>
        </p:txBody>
      </p:sp>
    </p:spTree>
    <p:extLst>
      <p:ext uri="{BB962C8B-B14F-4D97-AF65-F5344CB8AC3E}">
        <p14:creationId xmlns:p14="http://schemas.microsoft.com/office/powerpoint/2010/main" val="965083134"/>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the message across</a:t>
            </a:r>
          </a:p>
        </p:txBody>
      </p:sp>
      <p:sp>
        <p:nvSpPr>
          <p:cNvPr id="3" name="Content Placeholder 2"/>
          <p:cNvSpPr>
            <a:spLocks noGrp="1"/>
          </p:cNvSpPr>
          <p:nvPr>
            <p:ph idx="1"/>
          </p:nvPr>
        </p:nvSpPr>
        <p:spPr/>
        <p:txBody>
          <a:bodyPr/>
          <a:lstStyle/>
          <a:p>
            <a:r>
              <a:rPr lang="en-US" dirty="0"/>
              <a:t>3 important places:</a:t>
            </a:r>
          </a:p>
          <a:p>
            <a:pPr lvl="1"/>
            <a:r>
              <a:rPr lang="en-US" dirty="0"/>
              <a:t>The tagline</a:t>
            </a:r>
          </a:p>
          <a:p>
            <a:pPr lvl="1"/>
            <a:r>
              <a:rPr lang="en-US" dirty="0"/>
              <a:t>The Welcome blurb.</a:t>
            </a:r>
          </a:p>
          <a:p>
            <a:pPr lvl="1"/>
            <a:r>
              <a:rPr lang="en-US" dirty="0"/>
              <a:t>The “Learn more.”</a:t>
            </a:r>
          </a:p>
          <a:p>
            <a:r>
              <a:rPr lang="en-US" dirty="0"/>
              <a:t>Guidelines:</a:t>
            </a:r>
          </a:p>
          <a:p>
            <a:pPr lvl="1"/>
            <a:r>
              <a:rPr lang="en-US" dirty="0"/>
              <a:t>Use as much space as necessary.</a:t>
            </a:r>
          </a:p>
          <a:p>
            <a:pPr lvl="1"/>
            <a:r>
              <a:rPr lang="en-US" dirty="0"/>
              <a:t>...but don’t use any more space than necessary</a:t>
            </a:r>
          </a:p>
          <a:p>
            <a:pPr lvl="1"/>
            <a:r>
              <a:rPr lang="en-US" dirty="0"/>
              <a:t>Don’t use a mission statement as a Welcome blurb.</a:t>
            </a:r>
          </a:p>
          <a:p>
            <a:pPr lvl="1"/>
            <a:r>
              <a:rPr lang="en-US" dirty="0"/>
              <a:t>It’s one of the most important things to test</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27</a:t>
            </a:fld>
            <a:endParaRPr lang="en-US"/>
          </a:p>
        </p:txBody>
      </p:sp>
    </p:spTree>
    <p:extLst>
      <p:ext uri="{BB962C8B-B14F-4D97-AF65-F5344CB8AC3E}">
        <p14:creationId xmlns:p14="http://schemas.microsoft.com/office/powerpoint/2010/main" val="604902790"/>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Nothing beats a good tagline!™</a:t>
            </a:r>
          </a:p>
        </p:txBody>
      </p:sp>
      <p:sp>
        <p:nvSpPr>
          <p:cNvPr id="3" name="Content Placeholder 2"/>
          <p:cNvSpPr>
            <a:spLocks noGrp="1"/>
          </p:cNvSpPr>
          <p:nvPr>
            <p:ph idx="1"/>
          </p:nvPr>
        </p:nvSpPr>
        <p:spPr/>
        <p:txBody>
          <a:bodyPr/>
          <a:lstStyle/>
          <a:p>
            <a:r>
              <a:rPr lang="en-US" dirty="0"/>
              <a:t>clear and informative</a:t>
            </a:r>
          </a:p>
          <a:p>
            <a:r>
              <a:rPr lang="en-US" dirty="0"/>
              <a:t>just long enough, but not too long</a:t>
            </a:r>
          </a:p>
          <a:p>
            <a:r>
              <a:rPr lang="en-US" dirty="0"/>
              <a:t>convey differentiation &amp; clear benefit</a:t>
            </a:r>
          </a:p>
          <a:p>
            <a:r>
              <a:rPr lang="en-US" dirty="0"/>
              <a:t>Bad taglines sound generic.</a:t>
            </a:r>
          </a:p>
          <a:p>
            <a:r>
              <a:rPr lang="en-US" dirty="0"/>
              <a:t>Good taglines are personable, lively, and sometimes clever</a:t>
            </a:r>
          </a:p>
          <a:p>
            <a:r>
              <a:rPr lang="en-US" dirty="0"/>
              <a:t>Some sites can get by without a tagline:</a:t>
            </a:r>
          </a:p>
          <a:p>
            <a:pPr lvl="1"/>
            <a:r>
              <a:rPr lang="en-US" dirty="0"/>
              <a:t>The relative handful of sites that have already achieved household word status. </a:t>
            </a:r>
          </a:p>
          <a:p>
            <a:pPr lvl="1"/>
            <a:r>
              <a:rPr lang="en-US" dirty="0"/>
              <a:t>Sites that are very well known from their offline origins.</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28</a:t>
            </a:fld>
            <a:endParaRPr lang="en-US"/>
          </a:p>
        </p:txBody>
      </p:sp>
    </p:spTree>
    <p:extLst>
      <p:ext uri="{BB962C8B-B14F-4D97-AF65-F5344CB8AC3E}">
        <p14:creationId xmlns:p14="http://schemas.microsoft.com/office/powerpoint/2010/main" val="203804911"/>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fifth question</a:t>
            </a:r>
          </a:p>
        </p:txBody>
      </p:sp>
      <p:sp>
        <p:nvSpPr>
          <p:cNvPr id="3" name="Content Placeholder 2"/>
          <p:cNvSpPr>
            <a:spLocks noGrp="1"/>
          </p:cNvSpPr>
          <p:nvPr>
            <p:ph idx="1"/>
          </p:nvPr>
        </p:nvSpPr>
        <p:spPr/>
        <p:txBody>
          <a:bodyPr/>
          <a:lstStyle/>
          <a:p>
            <a:r>
              <a:rPr lang="en-US" dirty="0"/>
              <a:t>When I enter a new site, after a quick look around the Home page I should be able to say with confidence:</a:t>
            </a:r>
          </a:p>
          <a:p>
            <a:pPr lvl="1"/>
            <a:r>
              <a:rPr lang="en-US" dirty="0"/>
              <a:t>Here’s where to start if I want to search. </a:t>
            </a:r>
          </a:p>
          <a:p>
            <a:pPr lvl="1"/>
            <a:r>
              <a:rPr lang="en-US" dirty="0"/>
              <a:t>Here’s where to start if I want to browse. </a:t>
            </a:r>
          </a:p>
          <a:p>
            <a:pPr lvl="1"/>
            <a:r>
              <a:rPr lang="en-US" dirty="0"/>
              <a:t>Here’s where to start if I want to sample their best stuff.</a:t>
            </a:r>
          </a:p>
          <a:p>
            <a:r>
              <a:rPr lang="en-US" dirty="0"/>
              <a:t>Kill the Golden Geese:</a:t>
            </a:r>
          </a:p>
          <a:p>
            <a:pPr lvl="1"/>
            <a:r>
              <a:rPr lang="en-US" dirty="0"/>
              <a:t>Preserving the Home page from promotional overload requires constant vigilance, since it usually happens gradually, with the slow, inexorable addition of just...one...more...thing.</a:t>
            </a:r>
          </a:p>
          <a:p>
            <a:pPr lvl="1"/>
            <a:r>
              <a:rPr lang="en-US" dirty="0"/>
              <a:t>All the stakeholders need to be educated about the danger of overgrazing the Home page and offered other methods of driving traffic, like cross-promoting from other popular pages or taking turns using the same space on the Home page</a:t>
            </a:r>
          </a:p>
          <a:p>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29</a:t>
            </a:fld>
            <a:endParaRPr lang="en-US" dirty="0"/>
          </a:p>
        </p:txBody>
      </p:sp>
    </p:spTree>
    <p:extLst>
      <p:ext uri="{BB962C8B-B14F-4D97-AF65-F5344CB8AC3E}">
        <p14:creationId xmlns:p14="http://schemas.microsoft.com/office/powerpoint/2010/main" val="306004640"/>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Scent from a mall</a:t>
            </a:r>
          </a:p>
        </p:txBody>
      </p:sp>
      <p:sp>
        <p:nvSpPr>
          <p:cNvPr id="4" name="Footer Placeholder 3"/>
          <p:cNvSpPr>
            <a:spLocks noGrp="1"/>
          </p:cNvSpPr>
          <p:nvPr>
            <p:ph type="ftr" sz="quarter" idx="4294967295"/>
          </p:nvPr>
        </p:nvSpPr>
        <p:spPr>
          <a:xfrm>
            <a:off x="3124200" y="6356350"/>
            <a:ext cx="2895600" cy="365125"/>
          </a:xfrm>
        </p:spPr>
        <p:txBody>
          <a:bodyPr/>
          <a:lstStyle/>
          <a:p>
            <a:r>
              <a:rPr lang="en-US" dirty="0"/>
              <a:t>Lecture 2</a:t>
            </a:r>
          </a:p>
        </p:txBody>
      </p:sp>
      <p:sp>
        <p:nvSpPr>
          <p:cNvPr id="6" name="Slide Number Placeholder 5"/>
          <p:cNvSpPr>
            <a:spLocks noGrp="1"/>
          </p:cNvSpPr>
          <p:nvPr>
            <p:ph type="sldNum" sz="quarter" idx="12"/>
          </p:nvPr>
        </p:nvSpPr>
        <p:spPr/>
        <p:txBody>
          <a:bodyPr/>
          <a:lstStyle/>
          <a:p>
            <a:fld id="{1D5CD492-2BC6-F348-9965-EC1D86DF57A8}" type="slidenum">
              <a:rPr lang="en-US" smtClean="0"/>
              <a:t>3</a:t>
            </a:fld>
            <a:endParaRPr lang="en-US" dirty="0"/>
          </a:p>
        </p:txBody>
      </p:sp>
      <p:pic>
        <p:nvPicPr>
          <p:cNvPr id="7" name="Picture 6"/>
          <p:cNvPicPr>
            <a:picLocks noChangeAspect="1"/>
          </p:cNvPicPr>
          <p:nvPr/>
        </p:nvPicPr>
        <p:blipFill>
          <a:blip r:embed="rId2"/>
          <a:stretch>
            <a:fillRect/>
          </a:stretch>
        </p:blipFill>
        <p:spPr>
          <a:xfrm>
            <a:off x="152400" y="1572683"/>
            <a:ext cx="8991600" cy="1320800"/>
          </a:xfrm>
          <a:prstGeom prst="rect">
            <a:avLst/>
          </a:prstGeom>
        </p:spPr>
      </p:pic>
      <p:pic>
        <p:nvPicPr>
          <p:cNvPr id="8" name="Picture 7"/>
          <p:cNvPicPr>
            <a:picLocks noChangeAspect="1"/>
          </p:cNvPicPr>
          <p:nvPr/>
        </p:nvPicPr>
        <p:blipFill>
          <a:blip r:embed="rId3"/>
          <a:stretch>
            <a:fillRect/>
          </a:stretch>
        </p:blipFill>
        <p:spPr>
          <a:xfrm>
            <a:off x="38100" y="3175000"/>
            <a:ext cx="9105900" cy="1104900"/>
          </a:xfrm>
          <a:prstGeom prst="rect">
            <a:avLst/>
          </a:prstGeom>
        </p:spPr>
      </p:pic>
      <p:pic>
        <p:nvPicPr>
          <p:cNvPr id="9" name="Picture 8"/>
          <p:cNvPicPr>
            <a:picLocks noChangeAspect="1"/>
          </p:cNvPicPr>
          <p:nvPr/>
        </p:nvPicPr>
        <p:blipFill>
          <a:blip r:embed="rId4"/>
          <a:stretch>
            <a:fillRect/>
          </a:stretch>
        </p:blipFill>
        <p:spPr>
          <a:xfrm>
            <a:off x="2730500" y="4297361"/>
            <a:ext cx="3835400" cy="1625600"/>
          </a:xfrm>
          <a:prstGeom prst="rect">
            <a:avLst/>
          </a:prstGeom>
        </p:spPr>
      </p:pic>
      <p:sp>
        <p:nvSpPr>
          <p:cNvPr id="5" name="Date Placeholder 4"/>
          <p:cNvSpPr>
            <a:spLocks noGrp="1"/>
          </p:cNvSpPr>
          <p:nvPr>
            <p:ph type="dt" sz="half" idx="11"/>
          </p:nvPr>
        </p:nvSpPr>
        <p:spPr/>
        <p:txBody>
          <a:bodyPr/>
          <a:lstStyle/>
          <a:p>
            <a:r>
              <a:rPr lang="mr-IN" dirty="0"/>
              <a:t>17/09/2020</a:t>
            </a:r>
            <a:endParaRPr lang="en-US" dirty="0"/>
          </a:p>
        </p:txBody>
      </p:sp>
    </p:spTree>
    <p:extLst>
      <p:ext uri="{BB962C8B-B14F-4D97-AF65-F5344CB8AC3E}">
        <p14:creationId xmlns:p14="http://schemas.microsoft.com/office/powerpoint/2010/main" val="1705836819"/>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p:txBody>
          <a:bodyPr/>
          <a:lstStyle/>
          <a:p>
            <a:r>
              <a:rPr lang="en-US" dirty="0"/>
              <a:t>Don’t make me think! : to chapter 7 (at </a:t>
            </a:r>
            <a:r>
              <a:rPr lang="en-US"/>
              <a:t>least)</a:t>
            </a:r>
            <a:endParaRPr lang="en-US"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30</a:t>
            </a:fld>
            <a:endParaRPr lang="en-US"/>
          </a:p>
        </p:txBody>
      </p:sp>
    </p:spTree>
    <p:extLst>
      <p:ext uri="{BB962C8B-B14F-4D97-AF65-F5344CB8AC3E}">
        <p14:creationId xmlns:p14="http://schemas.microsoft.com/office/powerpoint/2010/main" val="957326014"/>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1D5CD492-2BC6-F348-9965-EC1D86DF57A8}" type="slidenum">
              <a:rPr lang="en-US" smtClean="0"/>
              <a:t>4</a:t>
            </a:fld>
            <a:endParaRPr lang="en-US"/>
          </a:p>
        </p:txBody>
      </p:sp>
      <p:pic>
        <p:nvPicPr>
          <p:cNvPr id="6" name="Picture 5"/>
          <p:cNvPicPr>
            <a:picLocks noChangeAspect="1"/>
          </p:cNvPicPr>
          <p:nvPr/>
        </p:nvPicPr>
        <p:blipFill>
          <a:blip r:embed="rId2"/>
          <a:stretch>
            <a:fillRect/>
          </a:stretch>
        </p:blipFill>
        <p:spPr>
          <a:xfrm>
            <a:off x="409222" y="274638"/>
            <a:ext cx="8325555" cy="6244166"/>
          </a:xfrm>
          <a:prstGeom prst="rect">
            <a:avLst/>
          </a:prstGeom>
        </p:spPr>
      </p:pic>
      <p:sp>
        <p:nvSpPr>
          <p:cNvPr id="4" name="Date Placeholder 3"/>
          <p:cNvSpPr>
            <a:spLocks noGrp="1"/>
          </p:cNvSpPr>
          <p:nvPr>
            <p:ph type="dt" sz="half" idx="11"/>
          </p:nvPr>
        </p:nvSpPr>
        <p:spPr/>
        <p:txBody>
          <a:bodyPr/>
          <a:lstStyle/>
          <a:p>
            <a:r>
              <a:rPr lang="en-US" dirty="0"/>
              <a:t>17/09</a:t>
            </a:r>
            <a:r>
              <a:rPr lang="mr-IN" dirty="0"/>
              <a:t>/20</a:t>
            </a:r>
            <a:r>
              <a:rPr lang="vi-VN" dirty="0"/>
              <a:t>20</a:t>
            </a:r>
            <a:endParaRPr lang="en-US" dirty="0"/>
          </a:p>
        </p:txBody>
      </p:sp>
    </p:spTree>
    <p:extLst>
      <p:ext uri="{BB962C8B-B14F-4D97-AF65-F5344CB8AC3E}">
        <p14:creationId xmlns:p14="http://schemas.microsoft.com/office/powerpoint/2010/main" val="1896017791"/>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5</a:t>
            </a:fld>
            <a:endParaRPr lang="en-US"/>
          </a:p>
        </p:txBody>
      </p:sp>
      <p:pic>
        <p:nvPicPr>
          <p:cNvPr id="6" name="Picture 5"/>
          <p:cNvPicPr>
            <a:picLocks noChangeAspect="1"/>
          </p:cNvPicPr>
          <p:nvPr/>
        </p:nvPicPr>
        <p:blipFill>
          <a:blip r:embed="rId2"/>
          <a:stretch>
            <a:fillRect/>
          </a:stretch>
        </p:blipFill>
        <p:spPr>
          <a:xfrm>
            <a:off x="457200" y="138113"/>
            <a:ext cx="8355181" cy="6583362"/>
          </a:xfrm>
          <a:prstGeom prst="rect">
            <a:avLst/>
          </a:prstGeom>
        </p:spPr>
      </p:pic>
    </p:spTree>
    <p:extLst>
      <p:ext uri="{BB962C8B-B14F-4D97-AF65-F5344CB8AC3E}">
        <p14:creationId xmlns:p14="http://schemas.microsoft.com/office/powerpoint/2010/main" val="1838396692"/>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Navigation 101</a:t>
            </a:r>
          </a:p>
        </p:txBody>
      </p:sp>
      <p:sp>
        <p:nvSpPr>
          <p:cNvPr id="3" name="Content Placeholder 2"/>
          <p:cNvSpPr>
            <a:spLocks noGrp="1"/>
          </p:cNvSpPr>
          <p:nvPr>
            <p:ph idx="1"/>
          </p:nvPr>
        </p:nvSpPr>
        <p:spPr/>
        <p:txBody>
          <a:bodyPr/>
          <a:lstStyle/>
          <a:p>
            <a:r>
              <a:rPr lang="en-US" dirty="0"/>
              <a:t>You’re usually try to find something</a:t>
            </a:r>
          </a:p>
          <a:p>
            <a:r>
              <a:rPr lang="en-US" dirty="0"/>
              <a:t>You decide whether to ask first or browse </a:t>
            </a:r>
            <a:r>
              <a:rPr lang="en-US" dirty="0" err="1"/>
              <a:t>frist</a:t>
            </a:r>
            <a:endParaRPr lang="en-US" dirty="0"/>
          </a:p>
          <a:p>
            <a:endParaRPr lang="en-US" dirty="0"/>
          </a:p>
        </p:txBody>
      </p:sp>
      <p:pic>
        <p:nvPicPr>
          <p:cNvPr id="6" name="Picture 5"/>
          <p:cNvPicPr>
            <a:picLocks noChangeAspect="1"/>
          </p:cNvPicPr>
          <p:nvPr/>
        </p:nvPicPr>
        <p:blipFill>
          <a:blip r:embed="rId2"/>
          <a:stretch>
            <a:fillRect/>
          </a:stretch>
        </p:blipFill>
        <p:spPr>
          <a:xfrm>
            <a:off x="982131" y="2478898"/>
            <a:ext cx="7425267" cy="4060014"/>
          </a:xfrm>
          <a:prstGeom prst="rect">
            <a:avLst/>
          </a:prstGeom>
        </p:spPr>
      </p:pic>
      <p:sp>
        <p:nvSpPr>
          <p:cNvPr id="4" name="Date Placeholder 3"/>
          <p:cNvSpPr>
            <a:spLocks noGrp="1"/>
          </p:cNvSpPr>
          <p:nvPr>
            <p:ph type="dt" sz="half" idx="11"/>
          </p:nvPr>
        </p:nvSpPr>
        <p:spPr/>
        <p:txBody>
          <a:bodyPr/>
          <a:lstStyle/>
          <a:p>
            <a:r>
              <a:rPr lang="en-US" dirty="0"/>
              <a:t>17</a:t>
            </a:r>
            <a:r>
              <a:rPr lang="mr-IN" dirty="0"/>
              <a:t>/</a:t>
            </a:r>
            <a:r>
              <a:rPr lang="en-US" dirty="0"/>
              <a:t>09</a:t>
            </a:r>
            <a:r>
              <a:rPr lang="mr-IN"/>
              <a:t>/20</a:t>
            </a:r>
            <a:r>
              <a:rPr lang="vi-VN"/>
              <a:t>20</a:t>
            </a:r>
            <a:endParaRPr lang="en-US" dirty="0"/>
          </a:p>
        </p:txBody>
      </p:sp>
      <p:sp>
        <p:nvSpPr>
          <p:cNvPr id="5" name="Slide Number Placeholder 4"/>
          <p:cNvSpPr>
            <a:spLocks noGrp="1"/>
          </p:cNvSpPr>
          <p:nvPr>
            <p:ph type="sldNum" sz="quarter" idx="12"/>
          </p:nvPr>
        </p:nvSpPr>
        <p:spPr/>
        <p:txBody>
          <a:bodyPr/>
          <a:lstStyle/>
          <a:p>
            <a:fld id="{1D5CD492-2BC6-F348-9965-EC1D86DF57A8}" type="slidenum">
              <a:rPr lang="en-US" smtClean="0"/>
              <a:t>6</a:t>
            </a:fld>
            <a:endParaRPr lang="en-US"/>
          </a:p>
        </p:txBody>
      </p:sp>
    </p:spTree>
    <p:extLst>
      <p:ext uri="{BB962C8B-B14F-4D97-AF65-F5344CB8AC3E}">
        <p14:creationId xmlns:p14="http://schemas.microsoft.com/office/powerpoint/2010/main" val="2085973055"/>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you choose to browse, you make your way through a hierarchy, using signs to guide you.</a:t>
            </a:r>
          </a:p>
          <a:p>
            <a:endParaRPr lang="en-US" dirty="0"/>
          </a:p>
          <a:p>
            <a:endParaRPr lang="en-US" dirty="0"/>
          </a:p>
          <a:p>
            <a:endParaRPr lang="en-US" dirty="0"/>
          </a:p>
          <a:p>
            <a:endParaRPr lang="en-US" dirty="0"/>
          </a:p>
          <a:p>
            <a:r>
              <a:rPr lang="en-US" dirty="0"/>
              <a:t>Eventually, if you can’t find what you’re looking for, you’ll leave.</a:t>
            </a:r>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7</a:t>
            </a:fld>
            <a:endParaRPr lang="en-US" dirty="0"/>
          </a:p>
        </p:txBody>
      </p:sp>
      <p:pic>
        <p:nvPicPr>
          <p:cNvPr id="10" name="Picture 9"/>
          <p:cNvPicPr>
            <a:picLocks noChangeAspect="1"/>
          </p:cNvPicPr>
          <p:nvPr/>
        </p:nvPicPr>
        <p:blipFill>
          <a:blip r:embed="rId2"/>
          <a:stretch>
            <a:fillRect/>
          </a:stretch>
        </p:blipFill>
        <p:spPr>
          <a:xfrm>
            <a:off x="1803400" y="2569634"/>
            <a:ext cx="5537200" cy="838200"/>
          </a:xfrm>
          <a:prstGeom prst="rect">
            <a:avLst/>
          </a:prstGeom>
        </p:spPr>
      </p:pic>
      <p:pic>
        <p:nvPicPr>
          <p:cNvPr id="11" name="Picture 10"/>
          <p:cNvPicPr>
            <a:picLocks noChangeAspect="1"/>
          </p:cNvPicPr>
          <p:nvPr/>
        </p:nvPicPr>
        <p:blipFill>
          <a:blip r:embed="rId3"/>
          <a:stretch>
            <a:fillRect/>
          </a:stretch>
        </p:blipFill>
        <p:spPr>
          <a:xfrm>
            <a:off x="1828800" y="3407834"/>
            <a:ext cx="5486400" cy="1168400"/>
          </a:xfrm>
          <a:prstGeom prst="rect">
            <a:avLst/>
          </a:prstGeom>
        </p:spPr>
      </p:pic>
    </p:spTree>
    <p:extLst>
      <p:ext uri="{BB962C8B-B14F-4D97-AF65-F5344CB8AC3E}">
        <p14:creationId xmlns:p14="http://schemas.microsoft.com/office/powerpoint/2010/main" val="1129830970"/>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1414" y="0"/>
            <a:ext cx="8862586" cy="683538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8</a:t>
            </a:fld>
            <a:endParaRPr lang="en-US"/>
          </a:p>
        </p:txBody>
      </p:sp>
    </p:spTree>
    <p:extLst>
      <p:ext uri="{BB962C8B-B14F-4D97-AF65-F5344CB8AC3E}">
        <p14:creationId xmlns:p14="http://schemas.microsoft.com/office/powerpoint/2010/main" val="511251658"/>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unbearable lightness of browsing</a:t>
            </a:r>
          </a:p>
        </p:txBody>
      </p:sp>
      <p:sp>
        <p:nvSpPr>
          <p:cNvPr id="3" name="Content Placeholder 2"/>
          <p:cNvSpPr>
            <a:spLocks noGrp="1"/>
          </p:cNvSpPr>
          <p:nvPr>
            <p:ph idx="1"/>
          </p:nvPr>
        </p:nvSpPr>
        <p:spPr>
          <a:xfrm>
            <a:off x="457200" y="3381877"/>
            <a:ext cx="8229600" cy="2744287"/>
          </a:xfrm>
        </p:spPr>
        <p:txBody>
          <a:bodyPr/>
          <a:lstStyle/>
          <a:p>
            <a:r>
              <a:rPr lang="en-US" sz="2000" dirty="0"/>
              <a:t>Bookmarks are important</a:t>
            </a:r>
          </a:p>
          <a:p>
            <a:r>
              <a:rPr lang="en-US" sz="2000" dirty="0"/>
              <a:t>Home page is fixed place.</a:t>
            </a:r>
          </a:p>
          <a:p>
            <a:r>
              <a:rPr lang="en-US" sz="2000" dirty="0"/>
              <a:t>Figuring out where you are is a much more pervasive problem</a:t>
            </a:r>
          </a:p>
          <a:p>
            <a:r>
              <a:rPr lang="en-US" sz="2000" dirty="0"/>
              <a:t>Oddities of Web spaces:</a:t>
            </a:r>
          </a:p>
          <a:p>
            <a:pPr lvl="1"/>
            <a:r>
              <a:rPr lang="en-US" sz="1800" dirty="0"/>
              <a:t>No sense of scale.</a:t>
            </a:r>
          </a:p>
          <a:p>
            <a:pPr lvl="1"/>
            <a:r>
              <a:rPr lang="en-US" sz="1800" dirty="0"/>
              <a:t>No sense of direction</a:t>
            </a:r>
          </a:p>
          <a:p>
            <a:pPr lvl="1"/>
            <a:r>
              <a:rPr lang="en-US" sz="1800" dirty="0"/>
              <a:t>No sense of location</a:t>
            </a:r>
            <a:r>
              <a:rPr lang="en-US" dirty="0"/>
              <a:t>.</a:t>
            </a:r>
          </a:p>
          <a:p>
            <a:endParaRPr lang="en-US" sz="2000" dirty="0"/>
          </a:p>
        </p:txBody>
      </p:sp>
      <p:sp>
        <p:nvSpPr>
          <p:cNvPr id="4" name="Date Placeholder 3"/>
          <p:cNvSpPr>
            <a:spLocks noGrp="1"/>
          </p:cNvSpPr>
          <p:nvPr>
            <p:ph type="dt" sz="half" idx="11"/>
          </p:nvPr>
        </p:nvSpPr>
        <p:spPr/>
        <p:txBody>
          <a:bodyPr/>
          <a:lstStyle/>
          <a:p>
            <a:r>
              <a:rPr lang="en-US" dirty="0"/>
              <a:t>17/09/2020</a:t>
            </a:r>
          </a:p>
        </p:txBody>
      </p:sp>
      <p:sp>
        <p:nvSpPr>
          <p:cNvPr id="5" name="Slide Number Placeholder 4"/>
          <p:cNvSpPr>
            <a:spLocks noGrp="1"/>
          </p:cNvSpPr>
          <p:nvPr>
            <p:ph type="sldNum" sz="quarter" idx="12"/>
          </p:nvPr>
        </p:nvSpPr>
        <p:spPr/>
        <p:txBody>
          <a:bodyPr/>
          <a:lstStyle/>
          <a:p>
            <a:fld id="{1D5CD492-2BC6-F348-9965-EC1D86DF57A8}" type="slidenum">
              <a:rPr lang="en-US" smtClean="0"/>
              <a:t>9</a:t>
            </a:fld>
            <a:endParaRPr lang="en-US"/>
          </a:p>
        </p:txBody>
      </p:sp>
      <p:pic>
        <p:nvPicPr>
          <p:cNvPr id="6" name="Picture 5"/>
          <p:cNvPicPr>
            <a:picLocks noChangeAspect="1"/>
          </p:cNvPicPr>
          <p:nvPr/>
        </p:nvPicPr>
        <p:blipFill>
          <a:blip r:embed="rId2"/>
          <a:stretch>
            <a:fillRect/>
          </a:stretch>
        </p:blipFill>
        <p:spPr>
          <a:xfrm>
            <a:off x="2711449" y="1544171"/>
            <a:ext cx="4044950" cy="1837706"/>
          </a:xfrm>
          <a:prstGeom prst="rect">
            <a:avLst/>
          </a:prstGeom>
        </p:spPr>
      </p:pic>
    </p:spTree>
    <p:extLst>
      <p:ext uri="{BB962C8B-B14F-4D97-AF65-F5344CB8AC3E}">
        <p14:creationId xmlns:p14="http://schemas.microsoft.com/office/powerpoint/2010/main" val="977214889"/>
      </p:ext>
    </p:extLst>
  </p:cSld>
  <p:clrMapOvr>
    <a:masterClrMapping/>
  </p:clrMapOvr>
  <p:transition spd="med">
    <p:wipe dir="r"/>
  </p:transition>
</p:sld>
</file>

<file path=ppt/theme/theme1.xml><?xml version="1.0" encoding="utf-8"?>
<a:theme xmlns:a="http://schemas.openxmlformats.org/drawingml/2006/main" name="SE10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SE10 slides.thmx</Template>
  <TotalTime>3037</TotalTime>
  <Words>1332</Words>
  <Application>Microsoft Macintosh PowerPoint</Application>
  <PresentationFormat>On-screen Show (4:3)</PresentationFormat>
  <Paragraphs>215</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SE10 slides</vt:lpstr>
      <vt:lpstr>Advanced Web Design</vt:lpstr>
      <vt:lpstr>Today’s topics: Usability (cont.)</vt:lpstr>
      <vt:lpstr>Scent from a mall</vt:lpstr>
      <vt:lpstr>PowerPoint Presentation</vt:lpstr>
      <vt:lpstr>PowerPoint Presentation</vt:lpstr>
      <vt:lpstr>Web Navigation 101</vt:lpstr>
      <vt:lpstr>PowerPoint Presentation</vt:lpstr>
      <vt:lpstr>PowerPoint Presentation</vt:lpstr>
      <vt:lpstr>The unbearable lightness of browsing</vt:lpstr>
      <vt:lpstr>Purposes of Navigation</vt:lpstr>
      <vt:lpstr>PowerPoint Presentation</vt:lpstr>
      <vt:lpstr>Web navigation conventions</vt:lpstr>
      <vt:lpstr>A way to search</vt:lpstr>
      <vt:lpstr>Secondary, tertiary, and whatever comes after tertiary</vt:lpstr>
      <vt:lpstr>Page names</vt:lpstr>
      <vt:lpstr>PowerPoint Presentation</vt:lpstr>
      <vt:lpstr>You are here</vt:lpstr>
      <vt:lpstr>Breadcrumbs: show where you are</vt:lpstr>
      <vt:lpstr>Breadcrumbs: show where you are</vt:lpstr>
      <vt:lpstr>Three reasons why I still love tabs</vt:lpstr>
      <vt:lpstr>The trunk test</vt:lpstr>
      <vt:lpstr>How you perform the trunk test</vt:lpstr>
      <vt:lpstr>Designing a Home page: just one...more...thing</vt:lpstr>
      <vt:lpstr>The First Casualty of War</vt:lpstr>
      <vt:lpstr>Top Four Plausible Excuses</vt:lpstr>
      <vt:lpstr>But...the Home page? Really?</vt:lpstr>
      <vt:lpstr>How to get the message across</vt:lpstr>
      <vt:lpstr>Nothing beats a good tagline!™</vt:lpstr>
      <vt:lpstr>The fifth question</vt:lpstr>
      <vt:lpstr>Homework</vt:lpstr>
    </vt:vector>
  </TitlesOfParts>
  <Company>St 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 Chapter 1</dc:title>
  <dc:creator>Ian Sommerville</dc:creator>
  <cp:lastModifiedBy>z1092</cp:lastModifiedBy>
  <cp:revision>146</cp:revision>
  <dcterms:created xsi:type="dcterms:W3CDTF">2009-12-29T10:39:27Z</dcterms:created>
  <dcterms:modified xsi:type="dcterms:W3CDTF">2020-09-21T23:48:52Z</dcterms:modified>
</cp:coreProperties>
</file>