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6" r:id="rId1"/>
  </p:sldMasterIdLst>
  <p:notesMasterIdLst>
    <p:notesMasterId r:id="rId13"/>
  </p:notesMasterIdLst>
  <p:handoutMasterIdLst>
    <p:handoutMasterId r:id="rId14"/>
  </p:handoutMasterIdLst>
  <p:sldIdLst>
    <p:sldId id="256" r:id="rId2"/>
    <p:sldId id="295" r:id="rId3"/>
    <p:sldId id="361" r:id="rId4"/>
    <p:sldId id="362" r:id="rId5"/>
    <p:sldId id="345" r:id="rId6"/>
    <p:sldId id="346" r:id="rId7"/>
    <p:sldId id="301" r:id="rId8"/>
    <p:sldId id="357" r:id="rId9"/>
    <p:sldId id="358" r:id="rId10"/>
    <p:sldId id="363" r:id="rId11"/>
    <p:sldId id="360" r:id="rId1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6424D"/>
    <a:srgbClr val="5B86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4"/>
  </p:normalViewPr>
  <p:slideViewPr>
    <p:cSldViewPr snapToGrid="0" snapToObjects="1">
      <p:cViewPr varScale="1">
        <p:scale>
          <a:sx n="104" d="100"/>
          <a:sy n="104" d="100"/>
        </p:scale>
        <p:origin x="188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47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44B6B1-5441-9644-AE1C-BB7EA5DBA264}" type="datetimeFigureOut">
              <a:rPr lang="en-US" smtClean="0"/>
              <a:pPr/>
              <a:t>10/10/20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300CC7-81E2-B842-8904-673E097487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766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878819-472C-A14B-95BF-39C94BA106B2}" type="datetimeFigureOut">
              <a:rPr lang="en-US" smtClean="0"/>
              <a:pPr/>
              <a:t>10/10/20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4F38C2-4548-F541-8261-4C1D96E7A1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87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Lecture 3: OOP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GB" dirty="0"/>
              <a:t>03/10/2020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03/10/2020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Lecture 3: OOP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0207B-D522-9843-9370-2EDD2ED326F5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03/10/2020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Lecture 3: OOP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Presentation title - </a:t>
            </a:r>
            <a:fld id="{DA4E4A1D-F72B-1945-8E69-DB563647006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buFont typeface="Wingdings" charset="2"/>
              <a:buChar char="²"/>
              <a:defRPr sz="2400">
                <a:solidFill>
                  <a:srgbClr val="46424D"/>
                </a:solidFill>
                <a:latin typeface="Arial"/>
                <a:cs typeface="Arial"/>
              </a:defRPr>
            </a:lvl1pPr>
            <a:lvl2pPr>
              <a:spcBef>
                <a:spcPts val="300"/>
              </a:spcBef>
              <a:spcAft>
                <a:spcPts val="300"/>
              </a:spcAft>
              <a:buFont typeface="Wingdings" charset="2"/>
              <a:buChar char="§"/>
              <a:defRPr sz="2000">
                <a:solidFill>
                  <a:srgbClr val="46424D"/>
                </a:solidFill>
                <a:latin typeface="Arial"/>
                <a:cs typeface="Arial"/>
              </a:defRPr>
            </a:lvl2pPr>
            <a:lvl3pPr>
              <a:defRPr sz="1800">
                <a:solidFill>
                  <a:srgbClr val="46424D"/>
                </a:solidFill>
                <a:latin typeface="Arial"/>
                <a:cs typeface="Arial"/>
              </a:defRPr>
            </a:lvl3pPr>
            <a:lvl4pPr>
              <a:defRPr sz="1800">
                <a:solidFill>
                  <a:srgbClr val="46424D"/>
                </a:solidFill>
                <a:latin typeface="Arial"/>
                <a:cs typeface="Arial"/>
              </a:defRPr>
            </a:lvl4pPr>
            <a:lvl5pPr>
              <a:defRPr sz="1800">
                <a:solidFill>
                  <a:srgbClr val="46424D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Lecture 3: OOP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mr-IN" dirty="0"/>
              <a:t>03/10/2020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dirty="0"/>
              <a:t>03/10/2020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Lecture 3: OOP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2747F-ECC4-BB44-B379-DEBCDE6D0557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dirty="0"/>
              <a:t>03/10/2020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Lecture 3: OOP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C1ACB-37F4-2E4E-A02F-3AD2C3500E5B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dirty="0"/>
              <a:t>03/10/2020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Lecture 3: OOP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C9741-E27D-6644-A29C-7357B3CA2856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03/10/2020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Lecture 3: OOP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6FC00-01EB-8C4B-8EBA-327D665853C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03/10/2020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Lecture 3: OOP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4B30A-E151-554F-9F57-FEC60EAD6DEE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03/10/2020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Lecture 3: OOP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F5AC9E-F104-7046-909E-B47A8243FEC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03/10/2020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Lecture 3: OOP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DDB79-4A56-9B43-9E32-8AACDB1BCC4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29323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1419226"/>
            <a:ext cx="7305805" cy="158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" y="1417638"/>
            <a:ext cx="8217026" cy="158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 flipV="1">
            <a:off x="457200" y="1417638"/>
            <a:ext cx="8217026" cy="158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Lecture 3: OOP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03/10/2020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CD492-2BC6-F348-9965-EC1D86DF57A8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 spd="med">
    <p:wipe dir="r"/>
  </p:transition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b="1" u="none" kern="1200">
          <a:solidFill>
            <a:srgbClr val="46424D"/>
          </a:solidFill>
          <a:latin typeface="Arial"/>
          <a:ea typeface="ＭＳ Ｐゴシック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avatpoint.com/this-keyword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avatpoint.com/object-and-class-in-java" TargetMode="External"/><Relationship Id="rId7" Type="http://schemas.openxmlformats.org/officeDocument/2006/relationships/hyperlink" Target="https://www.javatpoint.com/encapsulation" TargetMode="External"/><Relationship Id="rId2" Type="http://schemas.openxmlformats.org/officeDocument/2006/relationships/hyperlink" Target="https://www.javatpoint.com/java-oops-concept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javatpoint.com/abstract-class-in-java" TargetMode="External"/><Relationship Id="rId5" Type="http://schemas.openxmlformats.org/officeDocument/2006/relationships/hyperlink" Target="https://www.javatpoint.com/runtime-polymorphism-in-java" TargetMode="External"/><Relationship Id="rId4" Type="http://schemas.openxmlformats.org/officeDocument/2006/relationships/hyperlink" Target="https://www.javatpoint.com/inheritance-in-java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avatpoint.com/object-and-class-in-jav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avatpoint.com/static-keyword-in-java" TargetMode="External"/><Relationship Id="rId2" Type="http://schemas.openxmlformats.org/officeDocument/2006/relationships/hyperlink" Target="https://www.javatpoint.com/java-constructor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reamincode.net/forums/topic/158726-scope-and-static-variables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379368" y="2130425"/>
            <a:ext cx="8307432" cy="1470025"/>
          </a:xfrm>
        </p:spPr>
        <p:txBody>
          <a:bodyPr/>
          <a:lstStyle/>
          <a:p>
            <a:pPr algn="ctr" eaLnBrk="1" hangingPunct="1"/>
            <a:r>
              <a:rPr lang="en-US" dirty="0"/>
              <a:t>Object-Oriented Programming with Java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36708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Mr. Than Quang Minh</a:t>
            </a:r>
          </a:p>
          <a:p>
            <a:pPr algn="l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err="1">
                <a:ea typeface="+mn-ea"/>
                <a:cs typeface="+mn-cs"/>
              </a:rPr>
              <a:t>thanqminh.com</a:t>
            </a:r>
            <a:endParaRPr lang="en-US" dirty="0">
              <a:ea typeface="+mn-ea"/>
              <a:cs typeface="+mn-cs"/>
            </a:endParaRPr>
          </a:p>
          <a:p>
            <a:pPr algn="l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Course URL: /courses/</a:t>
            </a:r>
            <a:r>
              <a:rPr lang="en-US" dirty="0" err="1">
                <a:ea typeface="+mn-ea"/>
                <a:cs typeface="+mn-cs"/>
              </a:rPr>
              <a:t>oopjava</a:t>
            </a:r>
            <a:endParaRPr lang="en-US" dirty="0">
              <a:ea typeface="+mn-ea"/>
              <a:cs typeface="+mn-c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Lecture 3: OOP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1285F-8A2B-3C40-888F-0A426A546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VN" dirty="0"/>
              <a:t>”this” keyword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2D869-D10C-614D-844A-2522674EA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hlinkClick r:id="rId2"/>
              </a:rPr>
              <a:t>https://www.javatpoint.com/this-keyword</a:t>
            </a:r>
            <a:endParaRPr lang="sv-S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5476F3-10E0-724E-B640-1E07954D87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Lecture 3: OOP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0A2F87-253D-7345-99CD-0751D71E1D8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mr-IN"/>
              <a:t>03/10/2020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7700BD-DBE4-484A-B7D2-0C926E25E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156912"/>
      </p:ext>
    </p:extLst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1C826-35C8-8647-8443-4FE147423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VN" dirty="0"/>
              <a:t>Homework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1C79B-821A-804D-8E76-F27876481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VN" dirty="0"/>
              <a:t>Read OOP slides (Chapter 1)</a:t>
            </a:r>
          </a:p>
          <a:p>
            <a:r>
              <a:rPr lang="en-VN" dirty="0"/>
              <a:t>OOP Exercise (1.1 </a:t>
            </a:r>
            <a:r>
              <a:rPr lang="en-VN" dirty="0">
                <a:sym typeface="Wingdings" pitchFamily="2" charset="2"/>
              </a:rPr>
              <a:t> 1.9)</a:t>
            </a:r>
            <a:endParaRPr lang="en-V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500321-CDCA-1B4C-BD98-D802AFDC24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Lecture 3: OOP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C2BD27-E2DD-1E4F-B753-FD6D31FE57C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mr-IN"/>
              <a:t>03/10/2020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F79584-FA4D-B748-A78C-641EF6619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818013"/>
      </p:ext>
    </p:extLst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topic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OOP Concepts</a:t>
            </a:r>
          </a:p>
          <a:p>
            <a:r>
              <a:rPr lang="en-US" dirty="0"/>
              <a:t>Class, Object, Interface, Abstract Class Review</a:t>
            </a:r>
          </a:p>
          <a:p>
            <a:r>
              <a:rPr lang="en-US" dirty="0"/>
              <a:t>Inheritance review in Java</a:t>
            </a:r>
          </a:p>
          <a:p>
            <a:r>
              <a:rPr lang="en-US" dirty="0"/>
              <a:t>Examples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Lecture 3: OOP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GB" dirty="0"/>
              <a:t>03/10/2020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5152F-4587-1F4B-B3B9-65EEBE8B4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VN" dirty="0"/>
              <a:t>OOP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37EA6-A634-1943-B877-278EE9ADD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/>
          <a:lstStyle/>
          <a:p>
            <a:r>
              <a:rPr lang="sv-SE" sz="2000" dirty="0">
                <a:hlinkClick r:id="rId2"/>
              </a:rPr>
              <a:t>https://www.javatpoint.com/java-oops-concepts</a:t>
            </a:r>
            <a:endParaRPr lang="sv-SE" sz="2000" dirty="0"/>
          </a:p>
          <a:p>
            <a:r>
              <a:rPr lang="en-US" sz="2000" dirty="0"/>
              <a:t>OOPs (Object-Oriented Programming System)</a:t>
            </a:r>
          </a:p>
          <a:p>
            <a:r>
              <a:rPr lang="en-US" sz="2000" b="1" dirty="0"/>
              <a:t>Object</a:t>
            </a:r>
            <a:r>
              <a:rPr lang="en-US" sz="2000" dirty="0"/>
              <a:t> means a real-world entity such as a pen, chair, table, computer, watch, etc. </a:t>
            </a:r>
          </a:p>
          <a:p>
            <a:r>
              <a:rPr lang="en-US" sz="2000" b="1" dirty="0"/>
              <a:t>Object-Oriented Programming</a:t>
            </a:r>
            <a:r>
              <a:rPr lang="en-US" sz="2000" dirty="0"/>
              <a:t> is a methodology or paradigm to design a program using classes and objects. It simplifies software development and maintenance by providing some concepts:</a:t>
            </a:r>
          </a:p>
          <a:p>
            <a:pPr lvl="1"/>
            <a:r>
              <a:rPr lang="en-US" dirty="0">
                <a:hlinkClick r:id="rId3"/>
              </a:rPr>
              <a:t>Object</a:t>
            </a:r>
            <a:endParaRPr lang="en-US" dirty="0"/>
          </a:p>
          <a:p>
            <a:pPr lvl="1"/>
            <a:r>
              <a:rPr lang="en-US" dirty="0"/>
              <a:t>Class</a:t>
            </a:r>
          </a:p>
          <a:p>
            <a:pPr lvl="1"/>
            <a:r>
              <a:rPr lang="en-US" dirty="0">
                <a:hlinkClick r:id="rId4"/>
              </a:rPr>
              <a:t>Inheritance</a:t>
            </a:r>
            <a:endParaRPr lang="en-US" dirty="0"/>
          </a:p>
          <a:p>
            <a:pPr lvl="1"/>
            <a:r>
              <a:rPr lang="en-US" dirty="0">
                <a:hlinkClick r:id="rId5"/>
              </a:rPr>
              <a:t>Polymorphism</a:t>
            </a:r>
            <a:endParaRPr lang="en-US" dirty="0"/>
          </a:p>
          <a:p>
            <a:pPr lvl="1"/>
            <a:r>
              <a:rPr lang="en-US" dirty="0">
                <a:hlinkClick r:id="rId6"/>
              </a:rPr>
              <a:t>Abstraction</a:t>
            </a:r>
            <a:endParaRPr lang="en-US" dirty="0"/>
          </a:p>
          <a:p>
            <a:pPr lvl="1"/>
            <a:r>
              <a:rPr lang="en-US" dirty="0">
                <a:hlinkClick r:id="rId7"/>
              </a:rPr>
              <a:t>Encapsulation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9C6D5E-9696-D34E-9E31-B719E9DFB8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Lecture 3: OOP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94929A-AC3D-5149-B4AE-B7532E1BA4E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mr-IN"/>
              <a:t>03/10/2020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73EEAF-2937-2B4D-AB5A-BD21B4F6A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728113"/>
      </p:ext>
    </p:extLst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14CBD-E14D-4746-8B27-A2BCF6701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VN" dirty="0"/>
              <a:t>OOP Concepts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E6413-C824-914A-BC5D-F64880D54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Apart from these concepts, there are some other terms which are used in Object-Oriented design:</a:t>
            </a:r>
          </a:p>
          <a:p>
            <a:pPr lvl="1"/>
            <a:r>
              <a:rPr lang="en-US" dirty="0"/>
              <a:t>Coupling</a:t>
            </a:r>
          </a:p>
          <a:p>
            <a:pPr lvl="1"/>
            <a:r>
              <a:rPr lang="en-US" dirty="0"/>
              <a:t>Cohesion</a:t>
            </a:r>
          </a:p>
          <a:p>
            <a:pPr lvl="1"/>
            <a:r>
              <a:rPr lang="en-US" dirty="0"/>
              <a:t>Association</a:t>
            </a:r>
          </a:p>
          <a:p>
            <a:pPr lvl="1"/>
            <a:r>
              <a:rPr lang="en-US" dirty="0"/>
              <a:t>Aggregation</a:t>
            </a:r>
          </a:p>
          <a:p>
            <a:pPr lvl="1"/>
            <a:r>
              <a:rPr lang="en-US" dirty="0"/>
              <a:t>Composition</a:t>
            </a:r>
            <a:endParaRPr lang="en-V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D8E010-75AD-3E4C-BA76-0DC094FF4A2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Lecture 3: OOP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42779-845E-B249-90FC-A24BF58D614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mr-IN"/>
              <a:t>03/10/2020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3F763-FA62-374C-B754-F977F6B19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830940"/>
      </p:ext>
    </p:extLst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x-none" dirty="0"/>
              <a:t>Class is template to create object (instance)</a:t>
            </a:r>
          </a:p>
          <a:p>
            <a:pPr>
              <a:defRPr/>
            </a:pPr>
            <a:r>
              <a:rPr lang="en-US" altLang="x-none" dirty="0"/>
              <a:t>field = instance variable = attribute = property = state</a:t>
            </a:r>
          </a:p>
          <a:p>
            <a:pPr>
              <a:defRPr/>
            </a:pPr>
            <a:r>
              <a:rPr lang="en-US" altLang="x-none" dirty="0"/>
              <a:t>method = function = operation = behavior</a:t>
            </a:r>
          </a:p>
          <a:p>
            <a:pPr>
              <a:defRPr/>
            </a:pPr>
            <a:r>
              <a:rPr lang="en-US" altLang="x-none" dirty="0"/>
              <a:t>sending a message to an object =</a:t>
            </a:r>
            <a:br>
              <a:rPr lang="en-US" altLang="x-none" dirty="0"/>
            </a:br>
            <a:r>
              <a:rPr lang="en-US" altLang="x-none" dirty="0"/>
              <a:t>  calling a function</a:t>
            </a:r>
          </a:p>
          <a:p>
            <a:pPr>
              <a:defRPr/>
            </a:pPr>
            <a:r>
              <a:rPr lang="en-US" altLang="x-none" dirty="0"/>
              <a:t>These are all </a:t>
            </a:r>
            <a:r>
              <a:rPr lang="en-US" altLang="x-none" i="1" dirty="0"/>
              <a:t>approximately</a:t>
            </a:r>
            <a:r>
              <a:rPr lang="en-US" altLang="x-none" dirty="0"/>
              <a:t> true</a:t>
            </a:r>
          </a:p>
          <a:p>
            <a:r>
              <a:rPr lang="sv-SE" dirty="0">
                <a:hlinkClick r:id="rId2"/>
              </a:rPr>
              <a:t>https://www.javatpoint.com/object-and-class-in-java</a:t>
            </a:r>
            <a:endParaRPr lang="en-US" altLang="x-none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Lecture 3: OOP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mr-IN" dirty="0"/>
              <a:t>03/10/2020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294458"/>
      </p:ext>
    </p:extLst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&amp; Instance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 numCol="2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/>
              <a:t>public class Person {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/>
              <a:t>     public String name;// public property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/>
              <a:t>     private </a:t>
            </a:r>
            <a:r>
              <a:rPr lang="en-US" sz="1400" dirty="0" err="1"/>
              <a:t>int</a:t>
            </a:r>
            <a:r>
              <a:rPr lang="en-US" sz="1400" dirty="0"/>
              <a:t> weight;    // private property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/>
              <a:t>     protected </a:t>
            </a:r>
            <a:r>
              <a:rPr lang="en-US" sz="1400" dirty="0" err="1"/>
              <a:t>int</a:t>
            </a:r>
            <a:r>
              <a:rPr lang="en-US" sz="1400" dirty="0"/>
              <a:t> health;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/>
              <a:t>     public void eat() {</a:t>
            </a:r>
          </a:p>
          <a:p>
            <a:pPr marL="0" lvl="0" indent="0" defTabSz="91440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/>
              <a:t>          weight = weight + 1;</a:t>
            </a:r>
          </a:p>
          <a:p>
            <a:pPr marL="0" lvl="0" indent="0" defTabSz="91440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/>
              <a:t> </a:t>
            </a:r>
            <a:r>
              <a:rPr lang="en-US" sz="1400" dirty="0" err="1"/>
              <a:t>increaseHealth</a:t>
            </a:r>
            <a:r>
              <a:rPr lang="en-US" sz="1400" dirty="0"/>
              <a:t>(); </a:t>
            </a:r>
            <a:r>
              <a:rPr lang="en-US" sz="1400" dirty="0" err="1"/>
              <a:t>increaseHealth</a:t>
            </a:r>
            <a:r>
              <a:rPr lang="en-US" sz="1400" dirty="0"/>
              <a:t>();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/>
              <a:t>     }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/>
              <a:t>     public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getPower</a:t>
            </a:r>
            <a:r>
              <a:rPr lang="en-US" sz="1400" dirty="0"/>
              <a:t>() {</a:t>
            </a:r>
          </a:p>
          <a:p>
            <a:pPr marL="0" lvl="0" indent="0" defTabSz="91440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/>
              <a:t>        return weight;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/>
              <a:t>     }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/>
              <a:t>     protected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increaseHealth</a:t>
            </a:r>
            <a:r>
              <a:rPr lang="en-US" sz="1400" dirty="0"/>
              <a:t>() {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/>
              <a:t>        health = </a:t>
            </a:r>
            <a:r>
              <a:rPr lang="en-US" sz="1400" dirty="0" err="1"/>
              <a:t>getHealth</a:t>
            </a:r>
            <a:r>
              <a:rPr lang="en-US" sz="1400" dirty="0"/>
              <a:t>() + 1;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/>
              <a:t>     }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/>
              <a:t>     private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getHealth</a:t>
            </a:r>
            <a:r>
              <a:rPr lang="en-US" sz="1400" dirty="0"/>
              <a:t>() {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/>
              <a:t>         return health;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/>
              <a:t>     }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/>
              <a:t>     public </a:t>
            </a:r>
            <a:r>
              <a:rPr lang="en-US" sz="1400" dirty="0" err="1"/>
              <a:t>int</a:t>
            </a:r>
            <a:r>
              <a:rPr lang="en-US" sz="1400" dirty="0"/>
              <a:t> health2() {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/>
              <a:t>       return health;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/>
              <a:t>    }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/>
              <a:t>}</a:t>
            </a:r>
          </a:p>
          <a:p>
            <a:pPr marL="0" lvl="0" indent="0" defTabSz="91440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/>
              <a:t>public class </a:t>
            </a:r>
            <a:r>
              <a:rPr lang="en-US" sz="1600" dirty="0" err="1"/>
              <a:t>PersonTest</a:t>
            </a:r>
            <a:r>
              <a:rPr lang="en-US" sz="1600" dirty="0"/>
              <a:t> {   </a:t>
            </a:r>
          </a:p>
          <a:p>
            <a:pPr marL="0" lvl="0" indent="0" defTabSz="91440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/>
              <a:t>  public static void main(String[] </a:t>
            </a:r>
            <a:r>
              <a:rPr lang="en-US" sz="1600" dirty="0" err="1"/>
              <a:t>args</a:t>
            </a:r>
            <a:r>
              <a:rPr lang="en-US" sz="1600" dirty="0"/>
              <a:t>) {      </a:t>
            </a:r>
          </a:p>
          <a:p>
            <a:pPr marL="0" lvl="0" indent="0" defTabSz="91440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/>
              <a:t>    Person </a:t>
            </a:r>
            <a:r>
              <a:rPr lang="en-US" sz="1600" dirty="0" err="1"/>
              <a:t>Hieu</a:t>
            </a:r>
            <a:r>
              <a:rPr lang="en-US" sz="1600" dirty="0"/>
              <a:t> = new Person(); </a:t>
            </a:r>
          </a:p>
          <a:p>
            <a:pPr marL="0" lvl="0" indent="0" defTabSz="91440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/>
              <a:t>    </a:t>
            </a:r>
            <a:r>
              <a:rPr lang="en-US" sz="1600" dirty="0" err="1"/>
              <a:t>Hieu.name</a:t>
            </a:r>
            <a:r>
              <a:rPr lang="en-US" sz="1600" dirty="0"/>
              <a:t> = "Duong Viet Minh </a:t>
            </a:r>
            <a:r>
              <a:rPr lang="en-US" sz="1600" dirty="0" err="1"/>
              <a:t>Hieu</a:t>
            </a:r>
            <a:r>
              <a:rPr lang="en-US" sz="1600" dirty="0"/>
              <a:t>";     </a:t>
            </a:r>
          </a:p>
          <a:p>
            <a:pPr marL="0" lvl="0" indent="0" defTabSz="91440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/>
              <a:t>    </a:t>
            </a:r>
            <a:r>
              <a:rPr lang="en-US" sz="1600" dirty="0" err="1"/>
              <a:t>System.out.println</a:t>
            </a:r>
            <a:r>
              <a:rPr lang="en-US" sz="1600" dirty="0"/>
              <a:t>(</a:t>
            </a:r>
            <a:r>
              <a:rPr lang="en-US" sz="1600" dirty="0" err="1"/>
              <a:t>Hieu.name</a:t>
            </a:r>
            <a:r>
              <a:rPr lang="en-US" sz="1600" dirty="0"/>
              <a:t>);    </a:t>
            </a:r>
          </a:p>
          <a:p>
            <a:pPr marL="0" lvl="0" indent="0" defTabSz="91440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/>
              <a:t>    </a:t>
            </a:r>
            <a:r>
              <a:rPr lang="en-US" sz="1600" dirty="0" err="1"/>
              <a:t>System.out.println</a:t>
            </a:r>
            <a:r>
              <a:rPr lang="en-US" sz="1600" dirty="0"/>
              <a:t>(</a:t>
            </a:r>
            <a:r>
              <a:rPr lang="en-US" sz="1600" dirty="0" err="1"/>
              <a:t>Hieu.getPower</a:t>
            </a:r>
            <a:r>
              <a:rPr lang="en-US" sz="1600" dirty="0"/>
              <a:t>());    </a:t>
            </a:r>
          </a:p>
          <a:p>
            <a:pPr marL="0" lvl="0" indent="0" defTabSz="91440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/>
              <a:t>    </a:t>
            </a:r>
            <a:r>
              <a:rPr lang="en-US" sz="1600" dirty="0" err="1"/>
              <a:t>Hieu.eat</a:t>
            </a:r>
            <a:r>
              <a:rPr lang="en-US" sz="1600" dirty="0"/>
              <a:t>();    </a:t>
            </a:r>
          </a:p>
          <a:p>
            <a:pPr marL="0" lvl="0" indent="0" defTabSz="91440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/>
              <a:t>    </a:t>
            </a:r>
            <a:r>
              <a:rPr lang="en-US" sz="1600" dirty="0" err="1"/>
              <a:t>System.out.println</a:t>
            </a:r>
            <a:r>
              <a:rPr lang="en-US" sz="1600" dirty="0"/>
              <a:t>(</a:t>
            </a:r>
            <a:r>
              <a:rPr lang="en-US" sz="1600" dirty="0" err="1"/>
              <a:t>Hieu.getPower</a:t>
            </a:r>
            <a:r>
              <a:rPr lang="en-US" sz="1600" dirty="0"/>
              <a:t>());         </a:t>
            </a:r>
          </a:p>
          <a:p>
            <a:pPr marL="0" lvl="0" indent="0" defTabSz="91440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/>
              <a:t>    </a:t>
            </a:r>
            <a:r>
              <a:rPr lang="en-US" sz="1600" dirty="0" err="1"/>
              <a:t>Hieu.eat</a:t>
            </a:r>
            <a:r>
              <a:rPr lang="en-US" sz="1600" dirty="0"/>
              <a:t>(); </a:t>
            </a:r>
            <a:r>
              <a:rPr lang="en-US" sz="1600" dirty="0" err="1"/>
              <a:t>Hieu.eat</a:t>
            </a:r>
            <a:r>
              <a:rPr lang="en-US" sz="1600" dirty="0"/>
              <a:t>(); </a:t>
            </a:r>
            <a:r>
              <a:rPr lang="en-US" sz="1600" dirty="0" err="1"/>
              <a:t>Hieu.eat</a:t>
            </a:r>
            <a:r>
              <a:rPr lang="en-US" sz="1600" dirty="0"/>
              <a:t>();    </a:t>
            </a:r>
          </a:p>
          <a:p>
            <a:pPr marL="0" lvl="0" indent="0" defTabSz="91440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/>
              <a:t>    </a:t>
            </a:r>
            <a:r>
              <a:rPr lang="en-US" sz="1600" dirty="0" err="1"/>
              <a:t>System.out.println</a:t>
            </a:r>
            <a:r>
              <a:rPr lang="en-US" sz="1600" dirty="0"/>
              <a:t>(</a:t>
            </a:r>
            <a:r>
              <a:rPr lang="en-US" sz="1600" dirty="0" err="1"/>
              <a:t>Hieu.getPower</a:t>
            </a:r>
            <a:r>
              <a:rPr lang="en-US" sz="1600" dirty="0"/>
              <a:t>());</a:t>
            </a:r>
          </a:p>
          <a:p>
            <a:pPr marL="0" lvl="0" indent="0" defTabSz="91440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/>
              <a:t>    //Cannot call </a:t>
            </a:r>
            <a:r>
              <a:rPr lang="en-US" sz="1600" dirty="0" err="1"/>
              <a:t>increaseHealth</a:t>
            </a:r>
            <a:r>
              <a:rPr lang="en-US" sz="1600" dirty="0"/>
              <a:t>() </a:t>
            </a:r>
          </a:p>
          <a:p>
            <a:pPr marL="0" lvl="0" indent="0" defTabSz="91440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/>
              <a:t>   // Cannot  </a:t>
            </a:r>
            <a:r>
              <a:rPr lang="en-US" sz="1600" dirty="0" err="1"/>
              <a:t>getHealth</a:t>
            </a:r>
            <a:r>
              <a:rPr lang="en-US" sz="1600" dirty="0"/>
              <a:t>()   </a:t>
            </a:r>
          </a:p>
          <a:p>
            <a:pPr marL="0" lvl="0" indent="0" defTabSz="91440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/>
              <a:t>    </a:t>
            </a:r>
            <a:r>
              <a:rPr lang="en-US" sz="1600" dirty="0" err="1"/>
              <a:t>System.out.println</a:t>
            </a:r>
            <a:r>
              <a:rPr lang="en-US" sz="1600" dirty="0"/>
              <a:t>(Hieu.health2());</a:t>
            </a:r>
          </a:p>
          <a:p>
            <a:pPr marL="0" lvl="0" indent="0" defTabSz="91440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/>
              <a:t>  }</a:t>
            </a:r>
          </a:p>
          <a:p>
            <a:pPr marL="0" lvl="0" indent="0" defTabSz="91440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/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Lecture 3: OOP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mr-IN" dirty="0"/>
              <a:t>03/10/2020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867310"/>
      </p:ext>
    </p:extLst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2AF24D-0AA7-884B-B701-8DC48CF3A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Class &amp; </a:t>
            </a:r>
            <a:r>
              <a:rPr lang="sv-SE" dirty="0" err="1"/>
              <a:t>Instance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0824E89-5050-0447-93F2-C3821D7FD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Constructor</a:t>
            </a:r>
            <a:r>
              <a:rPr lang="sv-SE" dirty="0"/>
              <a:t>: </a:t>
            </a:r>
            <a:r>
              <a:rPr lang="sv-SE" dirty="0">
                <a:hlinkClick r:id="rId2"/>
              </a:rPr>
              <a:t>https://www.javatpoint.com/java-constructor</a:t>
            </a:r>
            <a:endParaRPr lang="sv-SE" dirty="0"/>
          </a:p>
          <a:p>
            <a:r>
              <a:rPr lang="sv-SE" dirty="0" err="1"/>
              <a:t>Instance</a:t>
            </a:r>
            <a:r>
              <a:rPr lang="sv-SE" dirty="0"/>
              <a:t> </a:t>
            </a:r>
            <a:r>
              <a:rPr lang="sv-SE" dirty="0" err="1"/>
              <a:t>variable</a:t>
            </a:r>
            <a:r>
              <a:rPr lang="sv-SE" dirty="0"/>
              <a:t> &amp; </a:t>
            </a:r>
            <a:r>
              <a:rPr lang="sv-SE" dirty="0" err="1"/>
              <a:t>method</a:t>
            </a:r>
            <a:endParaRPr lang="sv-SE" dirty="0"/>
          </a:p>
          <a:p>
            <a:r>
              <a:rPr lang="sv-SE" dirty="0" err="1"/>
              <a:t>Static</a:t>
            </a:r>
            <a:r>
              <a:rPr lang="sv-SE" dirty="0"/>
              <a:t> </a:t>
            </a:r>
            <a:r>
              <a:rPr lang="sv-SE" dirty="0" err="1"/>
              <a:t>variable</a:t>
            </a:r>
            <a:r>
              <a:rPr lang="sv-SE" dirty="0"/>
              <a:t> &amp; </a:t>
            </a:r>
            <a:r>
              <a:rPr lang="sv-SE" dirty="0" err="1"/>
              <a:t>Method</a:t>
            </a:r>
            <a:r>
              <a:rPr lang="sv-SE" dirty="0"/>
              <a:t>:</a:t>
            </a:r>
          </a:p>
          <a:p>
            <a:pPr marL="0" indent="0">
              <a:buNone/>
            </a:pPr>
            <a:r>
              <a:rPr lang="sv-SE" dirty="0">
                <a:hlinkClick r:id="rId3"/>
              </a:rPr>
              <a:t>https://www.javatpoint.com/static-keyword-in-java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246D557-7391-D04A-A478-1277660BF9C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Lecture 2: Java Basic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89A7D01-9DA6-D44E-BE1D-98AF8EB9124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mr-IN" dirty="0"/>
              <a:t>26/09/2020</a:t>
            </a:r>
            <a:endParaRPr lang="en-US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248C967-498D-994E-8F7D-4E3227B0A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804761"/>
      </p:ext>
    </p:extLst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Public = allow outside to see.</a:t>
            </a:r>
          </a:p>
          <a:p>
            <a:r>
              <a:rPr lang="en-US" dirty="0"/>
              <a:t>Protected = not allow outside to see, but let my children &amp; grant children see</a:t>
            </a:r>
          </a:p>
          <a:p>
            <a:r>
              <a:rPr lang="en-US" dirty="0"/>
              <a:t>Private = only me can see.</a:t>
            </a:r>
          </a:p>
          <a:p>
            <a:r>
              <a:rPr lang="en-US" dirty="0"/>
              <a:t>Package</a:t>
            </a:r>
          </a:p>
          <a:p>
            <a:pPr marL="0" indent="0">
              <a:buNone/>
            </a:pPr>
            <a:r>
              <a:rPr lang="sv-SE" dirty="0">
                <a:hlinkClick r:id="rId2"/>
              </a:rPr>
              <a:t>https://www.dreamincode.net/forums/topic/158726-scope-and-static-variables/</a:t>
            </a:r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Lecture 3: OOP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mr-IN" dirty="0"/>
              <a:t>03/10/2020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075101"/>
      </p:ext>
    </p:extLst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&amp; Encapsulation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/>
          <a:lstStyle/>
          <a:p>
            <a:r>
              <a:rPr lang="en-US" sz="2000" dirty="0"/>
              <a:t>Although we can expose object states to be accessed from outside, we are not recommended to do so.</a:t>
            </a:r>
          </a:p>
          <a:p>
            <a:pPr marL="0" indent="0">
              <a:buNone/>
            </a:pPr>
            <a:r>
              <a:rPr lang="en-US" sz="2000" dirty="0"/>
              <a:t>“expose = public: e.g. </a:t>
            </a:r>
            <a:r>
              <a:rPr lang="mr-IN" sz="2000" dirty="0"/>
              <a:t>–</a:t>
            </a:r>
            <a:r>
              <a:rPr lang="en-US" sz="2000" dirty="0"/>
              <a:t> public </a:t>
            </a:r>
            <a:r>
              <a:rPr lang="en-US" sz="2000" dirty="0" err="1"/>
              <a:t>int</a:t>
            </a:r>
            <a:r>
              <a:rPr lang="en-US" sz="2000" dirty="0"/>
              <a:t> age();</a:t>
            </a:r>
          </a:p>
          <a:p>
            <a:r>
              <a:rPr lang="en-US" sz="2000" dirty="0"/>
              <a:t>The reason is that we should always control our behaviors. For instance, instead of exposing age, we might define a method like this:</a:t>
            </a:r>
          </a:p>
          <a:p>
            <a:pPr marL="0" indent="0">
              <a:buNone/>
            </a:pPr>
            <a:r>
              <a:rPr lang="en-US" sz="1600" dirty="0"/>
              <a:t>public 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getAge</a:t>
            </a:r>
            <a:r>
              <a:rPr lang="en-US" sz="1600" dirty="0"/>
              <a:t>() {</a:t>
            </a:r>
          </a:p>
          <a:p>
            <a:pPr marL="0" indent="0">
              <a:buNone/>
            </a:pPr>
            <a:r>
              <a:rPr lang="en-US" sz="1600" dirty="0"/>
              <a:t>   if (the asking person is my friends) return age;</a:t>
            </a:r>
          </a:p>
          <a:p>
            <a:pPr marL="0" indent="0">
              <a:buNone/>
            </a:pPr>
            <a:r>
              <a:rPr lang="en-US" sz="1600" dirty="0"/>
              <a:t>   else return 30;</a:t>
            </a:r>
          </a:p>
          <a:p>
            <a:pPr marL="0" indent="0">
              <a:buNone/>
            </a:pPr>
            <a:r>
              <a:rPr lang="en-US" sz="1600" dirty="0"/>
              <a:t>}</a:t>
            </a:r>
          </a:p>
          <a:p>
            <a:r>
              <a:rPr lang="en-US" sz="2000" dirty="0"/>
              <a:t>We have 3 scopes of behaviors &amp; methods: public, protected, private.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Lecture 3: OOP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mr-IN" dirty="0"/>
              <a:t>03/10/2020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400799"/>
      </p:ext>
    </p:extLst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SE10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SE10 slides.thmx</Template>
  <TotalTime>2811</TotalTime>
  <Words>683</Words>
  <Application>Microsoft Macintosh PowerPoint</Application>
  <PresentationFormat>On-screen Show (4:3)</PresentationFormat>
  <Paragraphs>128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SE10 slides</vt:lpstr>
      <vt:lpstr>Object-Oriented Programming with Java</vt:lpstr>
      <vt:lpstr>Today’s topic</vt:lpstr>
      <vt:lpstr>OOP Concepts</vt:lpstr>
      <vt:lpstr>OOP Concepts (cont.)</vt:lpstr>
      <vt:lpstr>Class</vt:lpstr>
      <vt:lpstr>Class &amp; Instance examples</vt:lpstr>
      <vt:lpstr>Class &amp; Instance</vt:lpstr>
      <vt:lpstr>Scope</vt:lpstr>
      <vt:lpstr>Scope &amp; Encapsulation</vt:lpstr>
      <vt:lpstr>”this” keyword</vt:lpstr>
      <vt:lpstr>Homework</vt:lpstr>
    </vt:vector>
  </TitlesOfParts>
  <Company>St Andrews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Figures – Chapter 1</dc:title>
  <dc:creator>Ian Sommerville</dc:creator>
  <cp:lastModifiedBy>z1092</cp:lastModifiedBy>
  <cp:revision>158</cp:revision>
  <dcterms:created xsi:type="dcterms:W3CDTF">2009-12-29T10:39:27Z</dcterms:created>
  <dcterms:modified xsi:type="dcterms:W3CDTF">2020-10-10T09:24:09Z</dcterms:modified>
</cp:coreProperties>
</file>