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816" r:id="rId1"/>
  </p:sldMasterIdLst>
  <p:notesMasterIdLst>
    <p:notesMasterId r:id="rId21"/>
  </p:notesMasterIdLst>
  <p:handoutMasterIdLst>
    <p:handoutMasterId r:id="rId22"/>
  </p:handoutMasterIdLst>
  <p:sldIdLst>
    <p:sldId id="256" r:id="rId2"/>
    <p:sldId id="343" r:id="rId3"/>
    <p:sldId id="346" r:id="rId4"/>
    <p:sldId id="347" r:id="rId5"/>
    <p:sldId id="348" r:id="rId6"/>
    <p:sldId id="349" r:id="rId7"/>
    <p:sldId id="350" r:id="rId8"/>
    <p:sldId id="351" r:id="rId9"/>
    <p:sldId id="352" r:id="rId10"/>
    <p:sldId id="353" r:id="rId11"/>
    <p:sldId id="354" r:id="rId12"/>
    <p:sldId id="356" r:id="rId13"/>
    <p:sldId id="357" r:id="rId14"/>
    <p:sldId id="359" r:id="rId15"/>
    <p:sldId id="360" r:id="rId16"/>
    <p:sldId id="361" r:id="rId17"/>
    <p:sldId id="363" r:id="rId18"/>
    <p:sldId id="362" r:id="rId19"/>
    <p:sldId id="364" r:id="rId20"/>
  </p:sldIdLst>
  <p:sldSz cx="9144000" cy="6858000" type="screen4x3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6424D"/>
    <a:srgbClr val="5B869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25E5076-3810-47DD-B79F-674D7AD40C01}" styleName="Dark Style 1 - Accent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0660B408-B3CF-4A94-85FC-2B1E0A45F4A2}" styleName="Dark Style 2 - Accent 1/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8"/>
    <p:restoredTop sz="94671"/>
  </p:normalViewPr>
  <p:slideViewPr>
    <p:cSldViewPr snapToGrid="0" snapToObjects="1">
      <p:cViewPr>
        <p:scale>
          <a:sx n="75" d="100"/>
          <a:sy n="75" d="100"/>
        </p:scale>
        <p:origin x="-2136" y="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200" d="100"/>
        <a:sy n="200" d="100"/>
      </p:scale>
      <p:origin x="0" y="472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notesMaster" Target="notesMasters/notesMaster1.xml"/><Relationship Id="rId22" Type="http://schemas.openxmlformats.org/officeDocument/2006/relationships/handoutMaster" Target="handoutMasters/handoutMaster1.xml"/><Relationship Id="rId23" Type="http://schemas.openxmlformats.org/officeDocument/2006/relationships/printerSettings" Target="printerSettings/printerSettings1.bin"/><Relationship Id="rId24" Type="http://schemas.openxmlformats.org/officeDocument/2006/relationships/presProps" Target="presProps.xml"/><Relationship Id="rId25" Type="http://schemas.openxmlformats.org/officeDocument/2006/relationships/viewProps" Target="viewProps.xml"/><Relationship Id="rId26" Type="http://schemas.openxmlformats.org/officeDocument/2006/relationships/theme" Target="theme/theme1.xml"/><Relationship Id="rId27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B44B6B1-5441-9644-AE1C-BB7EA5DBA264}" type="datetimeFigureOut">
              <a:rPr lang="en-US" smtClean="0"/>
              <a:pPr/>
              <a:t>9/27/17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0300CC7-81E2-B842-8904-673E0974872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176607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1878819-472C-A14B-95BF-39C94BA106B2}" type="datetimeFigureOut">
              <a:rPr lang="en-US" smtClean="0"/>
              <a:pPr/>
              <a:t>9/27/17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B4F38C2-4548-F541-8261-4C1D96E7A16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458717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smtClean="0"/>
              <a:t>Click to edit Master subtitle style</a:t>
            </a:r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 smtClean="0"/>
              <a:t>Lecture 1: Course Introduction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r>
              <a:rPr lang="en-GB" dirty="0" smtClean="0"/>
              <a:t>23/08/2017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5CD492-2BC6-F348-9965-EC1D86DF57A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 spd="med">
    <p:wipe dir="r"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GB" dirty="0" smtClean="0"/>
              <a:t>23/08/2017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Lecture 1: Course Introduction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40626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70207B-D522-9843-9370-2EDD2ED326F5}" type="slidenum">
              <a:rPr lang="en-GB" smtClean="0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  <p:transition xmlns:p14="http://schemas.microsoft.com/office/powerpoint/2010/main" spd="med">
    <p:wipe dir="r"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GB" dirty="0" smtClean="0"/>
              <a:t>23/08/2017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Lecture 1: Course Introduction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40626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smtClean="0"/>
              <a:t>Presentation title - </a:t>
            </a:r>
            <a:fld id="{DA4E4A1D-F72B-1945-8E69-DB5636470060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  <p:transition xmlns:p14="http://schemas.microsoft.com/office/powerpoint/2010/main" spd="med">
    <p:wipe dir="r"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>
            <a:lvl1pPr>
              <a:spcBef>
                <a:spcPts val="600"/>
              </a:spcBef>
              <a:spcAft>
                <a:spcPts val="600"/>
              </a:spcAft>
              <a:buFont typeface="Wingdings" charset="2"/>
              <a:buChar char="²"/>
              <a:defRPr sz="2400">
                <a:solidFill>
                  <a:srgbClr val="46424D"/>
                </a:solidFill>
                <a:latin typeface="Arial"/>
                <a:cs typeface="Arial"/>
              </a:defRPr>
            </a:lvl1pPr>
            <a:lvl2pPr>
              <a:spcBef>
                <a:spcPts val="300"/>
              </a:spcBef>
              <a:spcAft>
                <a:spcPts val="300"/>
              </a:spcAft>
              <a:buFont typeface="Wingdings" charset="2"/>
              <a:buChar char="§"/>
              <a:defRPr sz="2000">
                <a:solidFill>
                  <a:srgbClr val="46424D"/>
                </a:solidFill>
                <a:latin typeface="Arial"/>
                <a:cs typeface="Arial"/>
              </a:defRPr>
            </a:lvl2pPr>
            <a:lvl3pPr>
              <a:defRPr sz="1800">
                <a:solidFill>
                  <a:srgbClr val="46424D"/>
                </a:solidFill>
                <a:latin typeface="Arial"/>
                <a:cs typeface="Arial"/>
              </a:defRPr>
            </a:lvl3pPr>
            <a:lvl4pPr>
              <a:defRPr sz="1800">
                <a:solidFill>
                  <a:srgbClr val="46424D"/>
                </a:solidFill>
                <a:latin typeface="Arial"/>
                <a:cs typeface="Arial"/>
              </a:defRPr>
            </a:lvl4pPr>
            <a:lvl5pPr>
              <a:defRPr sz="1800">
                <a:solidFill>
                  <a:srgbClr val="46424D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 smtClean="0"/>
              <a:t>Lecture 1: Course Introduction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r>
              <a:rPr lang="mr-IN" dirty="0" smtClean="0"/>
              <a:t>23/08/2017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5CD492-2BC6-F348-9965-EC1D86DF57A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 spd="med">
    <p:wipe dir="r"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mr-IN" dirty="0" smtClean="0"/>
              <a:t>23/08/2017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Lecture 1: Course Introduction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40626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F2747F-ECC4-BB44-B379-DEBCDE6D0557}" type="slidenum">
              <a:rPr lang="en-GB" smtClean="0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  <p:transition xmlns:p14="http://schemas.microsoft.com/office/powerpoint/2010/main" spd="med">
    <p:wipe dir="r"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mr-IN" dirty="0" smtClean="0"/>
              <a:t>23/08/2017</a:t>
            </a:r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Lecture 1: Course Introduction</a:t>
            </a: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40626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6C1ACB-37F4-2E4E-A02F-3AD2C3500E5B}" type="slidenum">
              <a:rPr lang="en-GB" smtClean="0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  <p:transition xmlns:p14="http://schemas.microsoft.com/office/powerpoint/2010/main" spd="med">
    <p:wipe dir="r"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mr-IN" dirty="0" smtClean="0"/>
              <a:t>23/08/2017</a:t>
            </a:r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Lecture 1: Course Introduction</a:t>
            </a:r>
            <a:endParaRPr lang="en-US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40626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BC9741-E27D-6644-A29C-7357B3CA2856}" type="slidenum">
              <a:rPr lang="en-GB" smtClean="0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  <p:transition xmlns:p14="http://schemas.microsoft.com/office/powerpoint/2010/main" spd="med">
    <p:wipe dir="r"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dirty="0" smtClean="0"/>
              <a:t>23/08/2017</a:t>
            </a:r>
            <a:endParaRPr lang="en-US" dirty="0" smtClean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Lecture 1: Course Introduction</a:t>
            </a: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40626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A6FC00-01EB-8C4B-8EBA-327D665853CA}" type="slidenum">
              <a:rPr lang="en-GB" smtClean="0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  <p:transition xmlns:p14="http://schemas.microsoft.com/office/powerpoint/2010/main" spd="med">
    <p:wipe dir="r"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GB" dirty="0" smtClean="0"/>
              <a:t>23/08/2017</a:t>
            </a:r>
            <a:endParaRPr lang="en-US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Lecture 1: Course Introduction</a:t>
            </a:r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40626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C4B30A-E151-554F-9F57-FEC60EAD6DEE}" type="slidenum">
              <a:rPr lang="en-GB" smtClean="0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  <p:transition xmlns:p14="http://schemas.microsoft.com/office/powerpoint/2010/main" spd="med">
    <p:wipe dir="r"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GB" dirty="0" smtClean="0"/>
              <a:t>23/08/2017</a:t>
            </a:r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Lecture 1: Course Introduction</a:t>
            </a: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40626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FF5AC9E-F104-7046-909E-B47A8243FECD}" type="slidenum">
              <a:rPr lang="en-GB" smtClean="0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  <p:transition xmlns:p14="http://schemas.microsoft.com/office/powerpoint/2010/main" spd="med">
    <p:wipe dir="r"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GB" noProof="0" smtClean="0"/>
              <a:t>Drag picture to placeholder or click icon to add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GB" dirty="0" smtClean="0"/>
              <a:t>23/08/2017</a:t>
            </a:r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Lecture 1: Course Introduction</a:t>
            </a: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40626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49DDB79-4A56-9B43-9E32-8AACDB1BCC49}" type="slidenum">
              <a:rPr lang="en-GB" smtClean="0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  <p:transition xmlns:p14="http://schemas.microsoft.com/office/powerpoint/2010/main" spd="med">
    <p:wipe dir="r"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7293232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title style</a:t>
            </a:r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457200" y="1419226"/>
            <a:ext cx="7305805" cy="1588"/>
          </a:xfrm>
          <a:prstGeom prst="line">
            <a:avLst/>
          </a:prstGeom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flipV="1">
            <a:off x="457200" y="1417638"/>
            <a:ext cx="8217026" cy="1588"/>
          </a:xfrm>
          <a:prstGeom prst="line">
            <a:avLst/>
          </a:prstGeom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 userDrawn="1"/>
        </p:nvCxnSpPr>
        <p:spPr>
          <a:xfrm flipV="1">
            <a:off x="457200" y="1417638"/>
            <a:ext cx="8217026" cy="1588"/>
          </a:xfrm>
          <a:prstGeom prst="line">
            <a:avLst/>
          </a:prstGeom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Footer Placeholder 7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 smtClean="0"/>
              <a:t>Lecture 1: Course Introduction</a:t>
            </a:r>
            <a:endParaRPr lang="en-US" dirty="0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GB" dirty="0" smtClean="0"/>
              <a:t>23/08/2017</a:t>
            </a:r>
            <a:endParaRPr lang="en-US" dirty="0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5CD492-2BC6-F348-9965-EC1D86DF57A8}" type="slidenum">
              <a:rPr lang="en-US" smtClean="0"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17" r:id="rId1"/>
    <p:sldLayoutId id="2147483818" r:id="rId2"/>
    <p:sldLayoutId id="2147483819" r:id="rId3"/>
    <p:sldLayoutId id="2147483820" r:id="rId4"/>
    <p:sldLayoutId id="2147483821" r:id="rId5"/>
    <p:sldLayoutId id="2147483822" r:id="rId6"/>
    <p:sldLayoutId id="2147483823" r:id="rId7"/>
    <p:sldLayoutId id="2147483824" r:id="rId8"/>
    <p:sldLayoutId id="2147483825" r:id="rId9"/>
    <p:sldLayoutId id="2147483826" r:id="rId10"/>
    <p:sldLayoutId id="2147483827" r:id="rId11"/>
  </p:sldLayoutIdLst>
  <p:transition xmlns:p14="http://schemas.microsoft.com/office/powerpoint/2010/main" spd="med">
    <p:wipe dir="r"/>
  </p:transition>
  <p:timing>
    <p:tnLst>
      <p:par>
        <p:cTn xmlns:p14="http://schemas.microsoft.com/office/powerpoint/2010/main" id="1" dur="indefinite" restart="never" nodeType="tmRoot"/>
      </p:par>
    </p:tnLst>
  </p:timing>
  <p:hf hdr="0"/>
  <p:txStyles>
    <p:titleStyle>
      <a:lvl1pPr algn="l" defTabSz="457200" rtl="0" eaLnBrk="1" fontAlgn="base" hangingPunct="1">
        <a:spcBef>
          <a:spcPct val="0"/>
        </a:spcBef>
        <a:spcAft>
          <a:spcPct val="0"/>
        </a:spcAft>
        <a:defRPr sz="2400" b="1" u="none" kern="1200">
          <a:solidFill>
            <a:srgbClr val="46424D"/>
          </a:solidFill>
          <a:latin typeface="Arial"/>
          <a:ea typeface="ＭＳ Ｐゴシック" charset="-128"/>
          <a:cs typeface="Arial"/>
        </a:defRPr>
      </a:lvl1pPr>
      <a:lvl2pPr algn="ctr" defTabSz="457200" rtl="0" eaLnBrk="1" fontAlgn="base" hangingPunct="1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2pPr>
      <a:lvl3pPr algn="ctr" defTabSz="457200" rtl="0" eaLnBrk="1" fontAlgn="base" hangingPunct="1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3pPr>
      <a:lvl4pPr algn="ctr" defTabSz="457200" rtl="0" eaLnBrk="1" fontAlgn="base" hangingPunct="1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4pPr>
      <a:lvl5pPr algn="ctr" defTabSz="457200" rtl="0" eaLnBrk="1" fontAlgn="base" hangingPunct="1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defRPr sz="2800" kern="1200">
          <a:solidFill>
            <a:schemeClr val="tx1"/>
          </a:solidFill>
          <a:latin typeface="+mn-lt"/>
          <a:ea typeface="ＭＳ Ｐゴシック" charset="-128"/>
          <a:cs typeface="+mn-cs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charset="-128"/>
          <a:cs typeface="+mn-cs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ＭＳ Ｐゴシック" charset="-128"/>
          <a:cs typeface="+mn-cs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4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4" Type="http://schemas.openxmlformats.org/officeDocument/2006/relationships/image" Target="../media/image17.png"/><Relationship Id="rId5" Type="http://schemas.openxmlformats.org/officeDocument/2006/relationships/image" Target="../media/image18.png"/><Relationship Id="rId6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3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ctrTitle"/>
          </p:nvPr>
        </p:nvSpPr>
        <p:spPr>
          <a:xfrm>
            <a:off x="379368" y="2130425"/>
            <a:ext cx="8307432" cy="1470025"/>
          </a:xfrm>
        </p:spPr>
        <p:txBody>
          <a:bodyPr/>
          <a:lstStyle/>
          <a:p>
            <a:pPr eaLnBrk="1" hangingPunct="1"/>
            <a:r>
              <a:rPr lang="en-US" dirty="0" smtClean="0"/>
              <a:t>Software Engineering and Human Computer Interaction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936708"/>
          </a:xfrm>
        </p:spPr>
        <p:txBody>
          <a:bodyPr/>
          <a:lstStyle/>
          <a:p>
            <a:pPr algn="l" eaLnBrk="1" fontAlgn="auto" hangingPunct="1">
              <a:spcAft>
                <a:spcPts val="0"/>
              </a:spcAft>
              <a:buFont typeface="Arial"/>
              <a:buNone/>
              <a:defRPr/>
            </a:pPr>
            <a:r>
              <a:rPr lang="en-US" dirty="0" smtClean="0">
                <a:ea typeface="+mn-ea"/>
                <a:cs typeface="+mn-cs"/>
              </a:rPr>
              <a:t>Than Quang Minh</a:t>
            </a:r>
          </a:p>
          <a:p>
            <a:pPr algn="l" eaLnBrk="1" fontAlgn="auto" hangingPunct="1">
              <a:spcAft>
                <a:spcPts val="0"/>
              </a:spcAft>
              <a:buFont typeface="Arial"/>
              <a:buNone/>
              <a:defRPr/>
            </a:pPr>
            <a:r>
              <a:rPr lang="en-US" dirty="0" err="1" smtClean="0">
                <a:ea typeface="+mn-ea"/>
                <a:cs typeface="+mn-cs"/>
              </a:rPr>
              <a:t>thanqminh.com</a:t>
            </a:r>
            <a:endParaRPr lang="en-US" dirty="0" smtClean="0">
              <a:ea typeface="+mn-ea"/>
              <a:cs typeface="+mn-cs"/>
            </a:endParaRPr>
          </a:p>
          <a:p>
            <a:pPr algn="l" eaLnBrk="1" fontAlgn="auto" hangingPunct="1">
              <a:spcAft>
                <a:spcPts val="0"/>
              </a:spcAft>
              <a:buFont typeface="Arial"/>
              <a:buNone/>
              <a:defRPr/>
            </a:pPr>
            <a:r>
              <a:rPr lang="en-US" dirty="0" smtClean="0">
                <a:ea typeface="+mn-ea"/>
                <a:cs typeface="+mn-cs"/>
              </a:rPr>
              <a:t>Course URL: /courses/</a:t>
            </a:r>
            <a:r>
              <a:rPr lang="en-US" dirty="0" err="1" smtClean="0">
                <a:ea typeface="+mn-ea"/>
                <a:cs typeface="+mn-cs"/>
              </a:rPr>
              <a:t>sehci</a:t>
            </a:r>
            <a:endParaRPr lang="en-US" dirty="0" smtClean="0">
              <a:ea typeface="+mn-ea"/>
              <a:cs typeface="+mn-cs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 smtClean="0"/>
              <a:t>Lecture 1: Course Introduction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5CD492-2BC6-F348-9965-EC1D86DF57A8}" type="slidenum">
              <a:rPr lang="en-US" smtClean="0"/>
              <a:t>1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 spd="med">
    <p:wipe dir="r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3 Facts: 1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7638"/>
            <a:ext cx="8229600" cy="4525963"/>
          </a:xfrm>
        </p:spPr>
        <p:txBody>
          <a:bodyPr/>
          <a:lstStyle/>
          <a:p>
            <a:r>
              <a:rPr lang="en-US" dirty="0"/>
              <a:t>FACT OF LIFE #1: We don’t read pages. We scan them</a:t>
            </a:r>
            <a:r>
              <a:rPr lang="en-US" dirty="0" smtClean="0"/>
              <a:t>.</a:t>
            </a:r>
          </a:p>
          <a:p>
            <a:pPr lvl="1"/>
            <a:r>
              <a:rPr lang="en-US" dirty="0"/>
              <a:t>We’re usually on a </a:t>
            </a:r>
            <a:r>
              <a:rPr lang="en-US" dirty="0" smtClean="0"/>
              <a:t>mission</a:t>
            </a:r>
          </a:p>
          <a:p>
            <a:pPr lvl="1"/>
            <a:r>
              <a:rPr lang="en-US" dirty="0"/>
              <a:t>We know we don’t need to read everything</a:t>
            </a:r>
            <a:r>
              <a:rPr lang="en-US" dirty="0" smtClean="0"/>
              <a:t>.</a:t>
            </a:r>
          </a:p>
          <a:p>
            <a:pPr lvl="1"/>
            <a:r>
              <a:rPr lang="en-US" dirty="0" smtClean="0"/>
              <a:t>We’re good at it.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Lecture 1: Course Introduction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r>
              <a:rPr lang="mr-IN" smtClean="0"/>
              <a:t>23/08/2017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5CD492-2BC6-F348-9965-EC1D86DF57A8}" type="slidenum">
              <a:rPr lang="en-US" smtClean="0"/>
              <a:t>10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6966" y="3041780"/>
            <a:ext cx="7929834" cy="36796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0847319"/>
      </p:ext>
    </p:extLst>
  </p:cSld>
  <p:clrMapOvr>
    <a:masterClrMapping/>
  </p:clrMapOvr>
  <p:transition xmlns:p14="http://schemas.microsoft.com/office/powerpoint/2010/main" spd="med">
    <p:wipe dir="r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3 Facts: </a:t>
            </a:r>
            <a:r>
              <a:rPr lang="en-US" dirty="0" smtClean="0"/>
              <a:t>2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FACT OF LIFE #2: We don’t make optimal choices. We satisfice</a:t>
            </a:r>
            <a:r>
              <a:rPr lang="en-US" dirty="0" smtClean="0"/>
              <a:t>.</a:t>
            </a:r>
          </a:p>
          <a:p>
            <a:pPr lvl="1"/>
            <a:r>
              <a:rPr lang="en-US" dirty="0"/>
              <a:t>We’re usually in a </a:t>
            </a:r>
            <a:r>
              <a:rPr lang="en-US" dirty="0" smtClean="0"/>
              <a:t>hurry</a:t>
            </a:r>
          </a:p>
          <a:p>
            <a:pPr lvl="1"/>
            <a:r>
              <a:rPr lang="en-US" dirty="0"/>
              <a:t>There’s not much of a penalty for guessing wrong</a:t>
            </a:r>
            <a:r>
              <a:rPr lang="en-US" dirty="0" smtClean="0"/>
              <a:t>.</a:t>
            </a:r>
          </a:p>
          <a:p>
            <a:pPr lvl="1"/>
            <a:r>
              <a:rPr lang="en-US" dirty="0"/>
              <a:t>Weighing options may not improve our chances. </a:t>
            </a:r>
            <a:endParaRPr lang="en-US" dirty="0" smtClean="0"/>
          </a:p>
          <a:p>
            <a:pPr lvl="1"/>
            <a:r>
              <a:rPr lang="en-US" dirty="0"/>
              <a:t>Guessing is more </a:t>
            </a:r>
            <a:r>
              <a:rPr lang="en-US" dirty="0" smtClean="0"/>
              <a:t>fun.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Lecture 1: Course Introduction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r>
              <a:rPr lang="mr-IN" smtClean="0"/>
              <a:t>23/08/2017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5CD492-2BC6-F348-9965-EC1D86DF57A8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364487"/>
      </p:ext>
    </p:extLst>
  </p:cSld>
  <p:clrMapOvr>
    <a:masterClrMapping/>
  </p:clrMapOvr>
  <p:transition xmlns:p14="http://schemas.microsoft.com/office/powerpoint/2010/main" spd="med">
    <p:wipe dir="r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3 Facts: 3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FACT OF LIFE #3: We don’t figure out how things work. We muddle through</a:t>
            </a:r>
            <a:r>
              <a:rPr lang="en-US" dirty="0" smtClean="0"/>
              <a:t>.</a:t>
            </a:r>
          </a:p>
          <a:p>
            <a:pPr lvl="1"/>
            <a:r>
              <a:rPr lang="en-US" dirty="0"/>
              <a:t>It’s not important to us</a:t>
            </a:r>
          </a:p>
          <a:p>
            <a:pPr lvl="1"/>
            <a:r>
              <a:rPr lang="en-US" dirty="0"/>
              <a:t>If we find something that works, we stick to </a:t>
            </a:r>
            <a:r>
              <a:rPr lang="en-US" dirty="0" smtClean="0"/>
              <a:t>it</a:t>
            </a:r>
            <a:r>
              <a:rPr lang="en-US" dirty="0"/>
              <a:t>.</a:t>
            </a:r>
            <a:endParaRPr lang="en-US" dirty="0" smtClean="0"/>
          </a:p>
          <a:p>
            <a:r>
              <a:rPr lang="en-US" dirty="0"/>
              <a:t>Try it yourself: ask some family members what a Web browser is.</a:t>
            </a: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Lecture 1: Course Introduction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r>
              <a:rPr lang="mr-IN" smtClean="0"/>
              <a:t>23/08/2017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5CD492-2BC6-F348-9965-EC1D86DF57A8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0729327"/>
      </p:ext>
    </p:extLst>
  </p:cSld>
  <p:clrMapOvr>
    <a:masterClrMapping/>
  </p:clrMapOvr>
  <p:transition xmlns:p14="http://schemas.microsoft.com/office/powerpoint/2010/main" spd="med">
    <p:wipe dir="r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DESIGNING FOR SCANNING, NOT READING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Take advantage of </a:t>
            </a:r>
            <a:r>
              <a:rPr lang="en-US" dirty="0" smtClean="0"/>
              <a:t>conventions:</a:t>
            </a:r>
          </a:p>
          <a:p>
            <a:pPr lvl="1"/>
            <a:r>
              <a:rPr lang="en-US" dirty="0"/>
              <a:t>Where things will be located on a </a:t>
            </a:r>
            <a:r>
              <a:rPr lang="en-US" dirty="0" smtClean="0"/>
              <a:t>page</a:t>
            </a:r>
          </a:p>
          <a:p>
            <a:pPr lvl="1"/>
            <a:r>
              <a:rPr lang="en-US" dirty="0"/>
              <a:t>How things </a:t>
            </a:r>
            <a:r>
              <a:rPr lang="en-US" dirty="0" smtClean="0"/>
              <a:t>work</a:t>
            </a:r>
          </a:p>
          <a:p>
            <a:pPr lvl="1"/>
            <a:r>
              <a:rPr lang="en-US" dirty="0"/>
              <a:t>How things </a:t>
            </a:r>
            <a:r>
              <a:rPr lang="en-US" dirty="0" smtClean="0"/>
              <a:t>look</a:t>
            </a:r>
            <a:endParaRPr lang="en-US" dirty="0"/>
          </a:p>
          <a:p>
            <a:r>
              <a:rPr lang="en-US" dirty="0"/>
              <a:t>Create effective visual hierarchies</a:t>
            </a:r>
          </a:p>
          <a:p>
            <a:r>
              <a:rPr lang="en-US" dirty="0"/>
              <a:t>Break pages up into clearly defined areas</a:t>
            </a:r>
          </a:p>
          <a:p>
            <a:r>
              <a:rPr lang="en-US" dirty="0"/>
              <a:t>Make it obvious what’s </a:t>
            </a:r>
            <a:r>
              <a:rPr lang="en-US" dirty="0" smtClean="0"/>
              <a:t>clickable: </a:t>
            </a:r>
            <a:r>
              <a:rPr lang="en-US" dirty="0"/>
              <a:t>Break up pages into clearly defined </a:t>
            </a:r>
            <a:r>
              <a:rPr lang="en-US" dirty="0" smtClean="0"/>
              <a:t>areas</a:t>
            </a:r>
            <a:endParaRPr lang="en-US" dirty="0"/>
          </a:p>
          <a:p>
            <a:r>
              <a:rPr lang="en-US" dirty="0"/>
              <a:t>Eliminate </a:t>
            </a:r>
            <a:r>
              <a:rPr lang="en-US" dirty="0" smtClean="0"/>
              <a:t>distractions: shouting, Disorganization</a:t>
            </a:r>
            <a:r>
              <a:rPr lang="en-US" smtClean="0"/>
              <a:t>, Clutter</a:t>
            </a:r>
            <a:endParaRPr lang="en-US" dirty="0"/>
          </a:p>
          <a:p>
            <a:r>
              <a:rPr lang="en-US" dirty="0"/>
              <a:t>Format content to support scanning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Lecture 1: Course Introduction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r>
              <a:rPr lang="mr-IN" smtClean="0"/>
              <a:t>23/08/2017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5CD492-2BC6-F348-9965-EC1D86DF57A8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2646639"/>
      </p:ext>
    </p:extLst>
  </p:cSld>
  <p:clrMapOvr>
    <a:masterClrMapping/>
  </p:clrMapOvr>
  <p:transition xmlns:p14="http://schemas.microsoft.com/office/powerpoint/2010/main" spd="med">
    <p:wipe dir="r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Lecture 1: Course Introduction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r>
              <a:rPr lang="mr-IN" smtClean="0"/>
              <a:t>23/08/2017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5CD492-2BC6-F348-9965-EC1D86DF57A8}" type="slidenum">
              <a:rPr lang="en-US" smtClean="0"/>
              <a:t>14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7067" y="69849"/>
            <a:ext cx="8671983" cy="68033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5301975"/>
      </p:ext>
    </p:extLst>
  </p:cSld>
  <p:clrMapOvr>
    <a:masterClrMapping/>
  </p:clrMapOvr>
  <p:transition xmlns:p14="http://schemas.microsoft.com/office/powerpoint/2010/main" spd="med">
    <p:wipe dir="r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Create effective visual </a:t>
            </a:r>
            <a:r>
              <a:rPr lang="en-US" dirty="0" smtClean="0"/>
              <a:t>hierarchies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more important something is, the more prominent it </a:t>
            </a:r>
            <a:r>
              <a:rPr lang="en-US" dirty="0" smtClean="0"/>
              <a:t>is: </a:t>
            </a:r>
            <a:r>
              <a:rPr lang="en-US" dirty="0"/>
              <a:t>larger, bolder, in a distinctive color, set off by more white space, or nearer the top of </a:t>
            </a:r>
            <a:r>
              <a:rPr lang="en-US" dirty="0" smtClean="0"/>
              <a:t>the page</a:t>
            </a:r>
            <a:r>
              <a:rPr lang="en-US" dirty="0"/>
              <a:t>—or some combination of the </a:t>
            </a:r>
            <a:r>
              <a:rPr lang="en-US" dirty="0" smtClean="0"/>
              <a:t>above</a:t>
            </a:r>
          </a:p>
          <a:p>
            <a:r>
              <a:rPr lang="en-US" dirty="0"/>
              <a:t>Things that are related logically are related </a:t>
            </a:r>
            <a:r>
              <a:rPr lang="en-US" dirty="0" smtClean="0"/>
              <a:t>visually</a:t>
            </a:r>
          </a:p>
          <a:p>
            <a:r>
              <a:rPr lang="en-US" dirty="0"/>
              <a:t>Things are “nested” visually to show what’s part of what</a:t>
            </a:r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Lecture 1: Course Introduction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r>
              <a:rPr lang="mr-IN" smtClean="0"/>
              <a:t>23/08/2017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5CD492-2BC6-F348-9965-EC1D86DF57A8}" type="slidenum">
              <a:rPr lang="en-US" smtClean="0"/>
              <a:t>15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4308475"/>
            <a:ext cx="2908300" cy="24130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65500" y="4308475"/>
            <a:ext cx="2870200" cy="23749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10300" y="4308475"/>
            <a:ext cx="2933700" cy="248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462253"/>
      </p:ext>
    </p:extLst>
  </p:cSld>
  <p:clrMapOvr>
    <a:masterClrMapping/>
  </p:clrMapOvr>
  <p:transition xmlns:p14="http://schemas.microsoft.com/office/powerpoint/2010/main" spd="med">
    <p:wipe dir="r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There’s nothing new about visual hierarchies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Lecture 1: Course Introduction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r>
              <a:rPr lang="mr-IN" dirty="0" smtClean="0"/>
              <a:t>23/08/2017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5CD492-2BC6-F348-9965-EC1D86DF57A8}" type="slidenum">
              <a:rPr lang="en-US" smtClean="0"/>
              <a:t>16</a:t>
            </a:fld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417638"/>
            <a:ext cx="9008533" cy="4938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7113136"/>
      </p:ext>
    </p:extLst>
  </p:cSld>
  <p:clrMapOvr>
    <a:masterClrMapping/>
  </p:clrMapOvr>
  <p:transition xmlns:p14="http://schemas.microsoft.com/office/powerpoint/2010/main" spd="med">
    <p:wipe dir="r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Keep the noise down to a dull </a:t>
            </a:r>
            <a:r>
              <a:rPr lang="en-US" dirty="0" smtClean="0"/>
              <a:t>roar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Shouting: overwhelming of effects.</a:t>
            </a:r>
          </a:p>
          <a:p>
            <a:r>
              <a:rPr lang="en-US" dirty="0" smtClean="0"/>
              <a:t>Disorganization: use grids to align elements.</a:t>
            </a:r>
          </a:p>
          <a:p>
            <a:r>
              <a:rPr lang="en-US" dirty="0" smtClean="0"/>
              <a:t>Clutter: too much stuff</a:t>
            </a:r>
          </a:p>
          <a:p>
            <a:r>
              <a:rPr lang="en-US" dirty="0" smtClean="0"/>
              <a:t>Start with the assumption that everything is visual noise.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Lecture 1: Course Introduction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r>
              <a:rPr lang="mr-IN" smtClean="0"/>
              <a:t>23/08/2017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5CD492-2BC6-F348-9965-EC1D86DF57A8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5149561"/>
      </p:ext>
    </p:extLst>
  </p:cSld>
  <p:clrMapOvr>
    <a:masterClrMapping/>
  </p:clrMapOvr>
  <p:transition xmlns:p14="http://schemas.microsoft.com/office/powerpoint/2010/main" spd="med">
    <p:wipe dir="r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Format text to support scanning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Lecture 1: Course Introduction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r>
              <a:rPr lang="mr-IN" smtClean="0"/>
              <a:t>23/08/2017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5CD492-2BC6-F348-9965-EC1D86DF57A8}" type="slidenum">
              <a:rPr lang="en-US" smtClean="0"/>
              <a:t>18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417638"/>
            <a:ext cx="9144000" cy="50011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74767"/>
      </p:ext>
    </p:extLst>
  </p:cSld>
  <p:clrMapOvr>
    <a:masterClrMapping/>
  </p:clrMapOvr>
  <p:transition xmlns:p14="http://schemas.microsoft.com/office/powerpoint/2010/main" spd="med">
    <p:wipe dir="r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Format text to support scanning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2816232" cy="4525963"/>
          </a:xfrm>
        </p:spPr>
        <p:txBody>
          <a:bodyPr/>
          <a:lstStyle/>
          <a:p>
            <a:r>
              <a:rPr lang="en-US" dirty="0"/>
              <a:t>Use plenty of headings</a:t>
            </a:r>
            <a:r>
              <a:rPr lang="en-US" dirty="0" smtClean="0"/>
              <a:t>.</a:t>
            </a:r>
          </a:p>
          <a:p>
            <a:r>
              <a:rPr lang="en-US" dirty="0"/>
              <a:t>Keep paragraphs short</a:t>
            </a:r>
            <a:r>
              <a:rPr lang="en-US" dirty="0" smtClean="0"/>
              <a:t>.</a:t>
            </a:r>
          </a:p>
          <a:p>
            <a:r>
              <a:rPr lang="en-US" dirty="0"/>
              <a:t>Use bulleted lists</a:t>
            </a:r>
            <a:r>
              <a:rPr lang="en-US" dirty="0" smtClean="0"/>
              <a:t>.</a:t>
            </a:r>
          </a:p>
          <a:p>
            <a:r>
              <a:rPr lang="en-US" dirty="0"/>
              <a:t>Highlight key terms.</a:t>
            </a:r>
          </a:p>
          <a:p>
            <a:endParaRPr lang="en-US" dirty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Lecture 1: Course Introduction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r>
              <a:rPr lang="mr-IN" smtClean="0"/>
              <a:t>23/08/2017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5CD492-2BC6-F348-9965-EC1D86DF57A8}" type="slidenum">
              <a:rPr lang="en-US" smtClean="0"/>
              <a:t>19</a:t>
            </a:fld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89300" y="1195388"/>
            <a:ext cx="5854700" cy="5160962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400" y="1896532"/>
            <a:ext cx="4382699" cy="3928533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47737" y="1896532"/>
            <a:ext cx="4686196" cy="3843867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006599" y="3457173"/>
            <a:ext cx="5105401" cy="3112549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006599" y="274638"/>
            <a:ext cx="5232491" cy="31271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4165157"/>
      </p:ext>
    </p:extLst>
  </p:cSld>
  <p:clrMapOvr>
    <a:masterClrMapping/>
  </p:clrMapOvr>
  <p:transition xmlns:p14="http://schemas.microsoft.com/office/powerpoint/2010/main" spd="med">
    <p:wipe dir="r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Today’s topics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folHlink"/>
                </a:solidFill>
              </a:rPr>
              <a:t>Introduction to Usability</a:t>
            </a:r>
          </a:p>
          <a:p>
            <a:endParaRPr lang="en-US" dirty="0" smtClean="0"/>
          </a:p>
          <a:p>
            <a:pPr lvl="0"/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 smtClean="0"/>
              <a:t>Lecture 1: Course Introduction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r>
              <a:rPr lang="en-GB" dirty="0" smtClean="0"/>
              <a:t>23/08/2017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5CD492-2BC6-F348-9965-EC1D86DF57A8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6872698"/>
      </p:ext>
    </p:extLst>
  </p:cSld>
  <p:clrMapOvr>
    <a:masterClrMapping/>
  </p:clrMapOvr>
  <p:transition xmlns:p14="http://schemas.microsoft.com/office/powerpoint/2010/main" spd="med">
    <p:wipe dir="r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Usability Introduction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 </a:t>
            </a:r>
            <a:r>
              <a:rPr lang="en-US" dirty="0"/>
              <a:t>the last few years, making things more usable has become almost everybody’s responsibility. </a:t>
            </a:r>
            <a:endParaRPr lang="en-US" dirty="0" smtClean="0"/>
          </a:p>
          <a:p>
            <a:r>
              <a:rPr lang="en-US" dirty="0" smtClean="0"/>
              <a:t>Visual </a:t>
            </a:r>
            <a:r>
              <a:rPr lang="en-US" dirty="0"/>
              <a:t>designers and developers now often find themselves doing things </a:t>
            </a:r>
            <a:r>
              <a:rPr lang="en-US" dirty="0" smtClean="0"/>
              <a:t>like:</a:t>
            </a:r>
          </a:p>
          <a:p>
            <a:pPr lvl="1"/>
            <a:r>
              <a:rPr lang="en-US" dirty="0" smtClean="0"/>
              <a:t>interaction </a:t>
            </a:r>
            <a:r>
              <a:rPr lang="en-US" dirty="0"/>
              <a:t>design (deciding what happens next when the user clicks, taps, or swipes) and </a:t>
            </a:r>
            <a:endParaRPr lang="en-US" dirty="0" smtClean="0"/>
          </a:p>
          <a:p>
            <a:pPr lvl="1"/>
            <a:r>
              <a:rPr lang="en-US" dirty="0" smtClean="0"/>
              <a:t>information </a:t>
            </a:r>
            <a:r>
              <a:rPr lang="en-US" dirty="0"/>
              <a:t>architecture (figuring out how everything should be organized)</a:t>
            </a:r>
            <a:r>
              <a:rPr lang="en-US" dirty="0" smtClean="0"/>
              <a:t>.</a:t>
            </a:r>
          </a:p>
          <a:p>
            <a:r>
              <a:rPr lang="en-US" dirty="0"/>
              <a:t>If something is </a:t>
            </a:r>
            <a:r>
              <a:rPr lang="en-US" dirty="0" smtClean="0"/>
              <a:t>usable</a:t>
            </a:r>
            <a:r>
              <a:rPr lang="en-US" dirty="0"/>
              <a:t>: A person of average (or even below average) ability and experience can figure out how to use the thing to accomplish something without it being more trouble than it’s worth.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Lecture 1: Course Introduction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r>
              <a:rPr lang="mr-IN" smtClean="0"/>
              <a:t>23/08/2017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5CD492-2BC6-F348-9965-EC1D86DF57A8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7937194"/>
      </p:ext>
    </p:extLst>
  </p:cSld>
  <p:clrMapOvr>
    <a:masterClrMapping/>
  </p:clrMapOvr>
  <p:transition xmlns:p14="http://schemas.microsoft.com/office/powerpoint/2010/main" spd="med">
    <p:wipe dir="r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First law of Usability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Don’t make me think!</a:t>
            </a: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Lecture 1: Course Introduction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r>
              <a:rPr lang="mr-IN" smtClean="0"/>
              <a:t>23/08/2017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5CD492-2BC6-F348-9965-EC1D86DF57A8}" type="slidenum">
              <a:rPr lang="en-US" smtClean="0"/>
              <a:t>4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217604"/>
            <a:ext cx="9144000" cy="447797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18534"/>
            <a:ext cx="9144000" cy="64386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09610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xmlns:p14="http://schemas.microsoft.com/office/powerpoint/2010/main" advClick="0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Thinkgs</a:t>
            </a:r>
            <a:r>
              <a:rPr lang="en-US" dirty="0" smtClean="0"/>
              <a:t> that make us think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Lecture 1: Course Introduction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r>
              <a:rPr lang="mr-IN" smtClean="0"/>
              <a:t>23/08/2017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5CD492-2BC6-F348-9965-EC1D86DF57A8}" type="slidenum">
              <a:rPr lang="en-US" smtClean="0"/>
              <a:t>5</a:t>
            </a:fld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9333" y="1107102"/>
            <a:ext cx="8839200" cy="3010289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9333" y="3960043"/>
            <a:ext cx="8839200" cy="28979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7796992"/>
      </p:ext>
    </p:extLst>
  </p:cSld>
  <p:clrMapOvr>
    <a:masterClrMapping/>
  </p:clrMapOvr>
  <p:transition xmlns:p14="http://schemas.microsoft.com/office/powerpoint/2010/main" spd="med">
    <p:wipe dir="r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Lecture 1: Course Introduction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r>
              <a:rPr lang="mr-IN" smtClean="0"/>
              <a:t>23/08/2017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5CD492-2BC6-F348-9965-EC1D86DF57A8}" type="slidenum">
              <a:rPr lang="en-US" smtClean="0"/>
              <a:t>6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274638"/>
            <a:ext cx="8229600" cy="62954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9995164"/>
      </p:ext>
    </p:extLst>
  </p:cSld>
  <p:clrMapOvr>
    <a:masterClrMapping/>
  </p:clrMapOvr>
  <p:transition xmlns:p14="http://schemas.microsoft.com/office/powerpoint/2010/main" spd="med">
    <p:wipe dir="r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Lecture 1: Course Introduction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r>
              <a:rPr lang="mr-IN" smtClean="0"/>
              <a:t>23/08/2017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5CD492-2BC6-F348-9965-EC1D86DF57A8}" type="slidenum">
              <a:rPr lang="en-US" smtClean="0"/>
              <a:t>7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74638"/>
            <a:ext cx="9144000" cy="6217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3390104"/>
      </p:ext>
    </p:extLst>
  </p:cSld>
  <p:clrMapOvr>
    <a:masterClrMapping/>
  </p:clrMapOvr>
  <p:transition xmlns:p14="http://schemas.microsoft.com/office/powerpoint/2010/main" spd="med">
    <p:wipe dir="r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Think = Question mark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Where am I? </a:t>
            </a:r>
            <a:endParaRPr lang="en-US" dirty="0" smtClean="0"/>
          </a:p>
          <a:p>
            <a:r>
              <a:rPr lang="en-US" dirty="0" smtClean="0"/>
              <a:t>Where </a:t>
            </a:r>
            <a:r>
              <a:rPr lang="en-US" dirty="0"/>
              <a:t>should I begin? </a:t>
            </a:r>
            <a:endParaRPr lang="en-US" dirty="0" smtClean="0"/>
          </a:p>
          <a:p>
            <a:r>
              <a:rPr lang="en-US" dirty="0" smtClean="0"/>
              <a:t>Where </a:t>
            </a:r>
            <a:r>
              <a:rPr lang="en-US" dirty="0"/>
              <a:t>did they put _____? </a:t>
            </a:r>
            <a:endParaRPr lang="en-US" dirty="0" smtClean="0"/>
          </a:p>
          <a:p>
            <a:r>
              <a:rPr lang="en-US" dirty="0" smtClean="0"/>
              <a:t>What </a:t>
            </a:r>
            <a:r>
              <a:rPr lang="en-US" dirty="0"/>
              <a:t>are the most important things on this page? </a:t>
            </a:r>
            <a:endParaRPr lang="en-US" dirty="0" smtClean="0"/>
          </a:p>
          <a:p>
            <a:r>
              <a:rPr lang="en-US" dirty="0" smtClean="0"/>
              <a:t>Why </a:t>
            </a:r>
            <a:r>
              <a:rPr lang="en-US" dirty="0"/>
              <a:t>did they call it that? </a:t>
            </a:r>
            <a:endParaRPr lang="en-US" dirty="0" smtClean="0"/>
          </a:p>
          <a:p>
            <a:r>
              <a:rPr lang="en-US" dirty="0" smtClean="0"/>
              <a:t>Is </a:t>
            </a:r>
            <a:r>
              <a:rPr lang="en-US" dirty="0"/>
              <a:t>that an ad or part of the site</a:t>
            </a:r>
            <a:r>
              <a:rPr lang="en-US" dirty="0" smtClean="0"/>
              <a:t>?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Lecture 1: Course Introduction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r>
              <a:rPr lang="mr-IN" smtClean="0"/>
              <a:t>23/08/2017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5CD492-2BC6-F348-9965-EC1D86DF57A8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4927581"/>
      </p:ext>
    </p:extLst>
  </p:cSld>
  <p:clrMapOvr>
    <a:masterClrMapping/>
  </p:clrMapOvr>
  <p:transition xmlns:p14="http://schemas.microsoft.com/office/powerpoint/2010/main" spd="med">
    <p:wipe dir="r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we really use the web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Lecture 1: Course Introduction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r>
              <a:rPr lang="mr-IN" smtClean="0"/>
              <a:t>23/08/2017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5CD492-2BC6-F348-9965-EC1D86DF57A8}" type="slidenum">
              <a:rPr lang="en-US" smtClean="0"/>
              <a:t>9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9352" y="1794932"/>
            <a:ext cx="8789181" cy="44428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0113485"/>
      </p:ext>
    </p:extLst>
  </p:cSld>
  <p:clrMapOvr>
    <a:masterClrMapping/>
  </p:clrMapOvr>
  <p:transition xmlns:p14="http://schemas.microsoft.com/office/powerpoint/2010/main" spd="med">
    <p:wipe dir="r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SE10 slides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SE10 slides.thmx</Template>
  <TotalTime>2662</TotalTime>
  <Words>727</Words>
  <Application>Microsoft Macintosh PowerPoint</Application>
  <PresentationFormat>On-screen Show (4:3)</PresentationFormat>
  <Paragraphs>124</Paragraphs>
  <Slides>19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SE10 slides</vt:lpstr>
      <vt:lpstr>Software Engineering and Human Computer Interaction</vt:lpstr>
      <vt:lpstr>Today’s topics</vt:lpstr>
      <vt:lpstr>Usability Introduction</vt:lpstr>
      <vt:lpstr>First law of Usability</vt:lpstr>
      <vt:lpstr>Thinkgs that make us think</vt:lpstr>
      <vt:lpstr>PowerPoint Presentation</vt:lpstr>
      <vt:lpstr>PowerPoint Presentation</vt:lpstr>
      <vt:lpstr>Think = Question mark</vt:lpstr>
      <vt:lpstr>How we really use the web</vt:lpstr>
      <vt:lpstr>3 Facts: 1</vt:lpstr>
      <vt:lpstr>3 Facts: 2</vt:lpstr>
      <vt:lpstr>3 Facts: 3</vt:lpstr>
      <vt:lpstr>DESIGNING FOR SCANNING, NOT READING</vt:lpstr>
      <vt:lpstr>PowerPoint Presentation</vt:lpstr>
      <vt:lpstr>Create effective visual hierarchies</vt:lpstr>
      <vt:lpstr>There’s nothing new about visual hierarchies.</vt:lpstr>
      <vt:lpstr>Keep the noise down to a dull roar</vt:lpstr>
      <vt:lpstr>Format text to support scanning</vt:lpstr>
      <vt:lpstr>Format text to support scanning</vt:lpstr>
    </vt:vector>
  </TitlesOfParts>
  <Company>St Andrews University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Figures – Chapter 1</dc:title>
  <dc:creator>Ian Sommerville</dc:creator>
  <cp:lastModifiedBy>Quang Minh Than</cp:lastModifiedBy>
  <cp:revision>104</cp:revision>
  <dcterms:created xsi:type="dcterms:W3CDTF">2009-12-29T10:39:27Z</dcterms:created>
  <dcterms:modified xsi:type="dcterms:W3CDTF">2017-09-26T23:53:10Z</dcterms:modified>
</cp:coreProperties>
</file>